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35"/>
  </p:notesMasterIdLst>
  <p:sldIdLst>
    <p:sldId id="256" r:id="rId2"/>
    <p:sldId id="257" r:id="rId3"/>
    <p:sldId id="258" r:id="rId4"/>
    <p:sldId id="259" r:id="rId5"/>
    <p:sldId id="296" r:id="rId6"/>
    <p:sldId id="277" r:id="rId7"/>
    <p:sldId id="294" r:id="rId8"/>
    <p:sldId id="261" r:id="rId9"/>
    <p:sldId id="260" r:id="rId10"/>
    <p:sldId id="263" r:id="rId11"/>
    <p:sldId id="262" r:id="rId12"/>
    <p:sldId id="264" r:id="rId13"/>
    <p:sldId id="279" r:id="rId14"/>
    <p:sldId id="280" r:id="rId15"/>
    <p:sldId id="265" r:id="rId16"/>
    <p:sldId id="266" r:id="rId17"/>
    <p:sldId id="290" r:id="rId18"/>
    <p:sldId id="292" r:id="rId19"/>
    <p:sldId id="267" r:id="rId20"/>
    <p:sldId id="283" r:id="rId21"/>
    <p:sldId id="285" r:id="rId22"/>
    <p:sldId id="286" r:id="rId23"/>
    <p:sldId id="293" r:id="rId24"/>
    <p:sldId id="268" r:id="rId25"/>
    <p:sldId id="269" r:id="rId26"/>
    <p:sldId id="270" r:id="rId27"/>
    <p:sldId id="272" r:id="rId28"/>
    <p:sldId id="273" r:id="rId29"/>
    <p:sldId id="274" r:id="rId30"/>
    <p:sldId id="271" r:id="rId31"/>
    <p:sldId id="288" r:id="rId32"/>
    <p:sldId id="295" r:id="rId33"/>
    <p:sldId id="276"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51E23-29AC-46B6-B94F-241607E2F112}" v="11" dt="2024-10-22T17:02:09.6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5"/>
    <p:restoredTop sz="77488" autoAdjust="0"/>
  </p:normalViewPr>
  <p:slideViewPr>
    <p:cSldViewPr snapToGrid="0">
      <p:cViewPr varScale="1">
        <p:scale>
          <a:sx n="25" d="100"/>
          <a:sy n="25" d="100"/>
        </p:scale>
        <p:origin x="1076" y="48"/>
      </p:cViewPr>
      <p:guideLst/>
    </p:cSldViewPr>
  </p:slideViewPr>
  <p:notesTextViewPr>
    <p:cViewPr>
      <p:scale>
        <a:sx n="1" d="1"/>
        <a:sy n="1" d="1"/>
      </p:scale>
      <p:origin x="0" y="0"/>
    </p:cViewPr>
  </p:notesTextViewPr>
  <p:sorterViewPr>
    <p:cViewPr>
      <p:scale>
        <a:sx n="100" d="100"/>
        <a:sy n="100" d="100"/>
      </p:scale>
      <p:origin x="0" y="-7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B6951E23-29AC-46B6-B94F-241607E2F112}"/>
    <pc:docChg chg="undo custSel addSld modSld sldOrd delMainMaster modMainMaster">
      <pc:chgData name="Mitchell Wand" userId="de9b44c55c049659" providerId="LiveId" clId="{B6951E23-29AC-46B6-B94F-241607E2F112}" dt="2024-10-22T17:27:29.992" v="421" actId="20577"/>
      <pc:docMkLst>
        <pc:docMk/>
      </pc:docMkLst>
      <pc:sldChg chg="modSp mod modClrScheme chgLayout">
        <pc:chgData name="Mitchell Wand" userId="de9b44c55c049659" providerId="LiveId" clId="{B6951E23-29AC-46B6-B94F-241607E2F112}" dt="2024-10-22T16:49:52.994" v="20" actId="14100"/>
        <pc:sldMkLst>
          <pc:docMk/>
          <pc:sldMk cId="0" sldId="256"/>
        </pc:sldMkLst>
        <pc:spChg chg="mod">
          <ac:chgData name="Mitchell Wand" userId="de9b44c55c049659" providerId="LiveId" clId="{B6951E23-29AC-46B6-B94F-241607E2F112}" dt="2024-10-22T16:49:52.994" v="20" actId="14100"/>
          <ac:spMkLst>
            <pc:docMk/>
            <pc:sldMk cId="0" sldId="256"/>
            <ac:spMk id="2" creationId="{20FE6541-C8AE-B2F9-0454-94CC138A141B}"/>
          </ac:spMkLst>
        </pc:spChg>
        <pc:spChg chg="mod ord">
          <ac:chgData name="Mitchell Wand" userId="de9b44c55c049659" providerId="LiveId" clId="{B6951E23-29AC-46B6-B94F-241607E2F112}" dt="2024-10-22T16:44:13.720" v="10" actId="700"/>
          <ac:spMkLst>
            <pc:docMk/>
            <pc:sldMk cId="0" sldId="256"/>
            <ac:spMk id="33" creationId="{00000000-0000-0000-0000-000000000000}"/>
          </ac:spMkLst>
        </pc:spChg>
        <pc:spChg chg="mod ord">
          <ac:chgData name="Mitchell Wand" userId="de9b44c55c049659" providerId="LiveId" clId="{B6951E23-29AC-46B6-B94F-241607E2F112}" dt="2024-10-22T16:49:44.994" v="19" actId="14100"/>
          <ac:spMkLst>
            <pc:docMk/>
            <pc:sldMk cId="0" sldId="256"/>
            <ac:spMk id="34" creationId="{00000000-0000-0000-0000-000000000000}"/>
          </ac:spMkLst>
        </pc:spChg>
      </pc:sldChg>
      <pc:sldChg chg="modSp mod">
        <pc:chgData name="Mitchell Wand" userId="de9b44c55c049659" providerId="LiveId" clId="{B6951E23-29AC-46B6-B94F-241607E2F112}" dt="2024-10-22T17:17:09.490" v="323" actId="20577"/>
        <pc:sldMkLst>
          <pc:docMk/>
          <pc:sldMk cId="0" sldId="257"/>
        </pc:sldMkLst>
        <pc:spChg chg="mod">
          <ac:chgData name="Mitchell Wand" userId="de9b44c55c049659" providerId="LiveId" clId="{B6951E23-29AC-46B6-B94F-241607E2F112}" dt="2024-10-22T17:17:09.490" v="323" actId="20577"/>
          <ac:spMkLst>
            <pc:docMk/>
            <pc:sldMk cId="0" sldId="257"/>
            <ac:spMk id="37" creationId="{00000000-0000-0000-0000-000000000000}"/>
          </ac:spMkLst>
        </pc:spChg>
      </pc:sldChg>
      <pc:sldChg chg="modSp mod">
        <pc:chgData name="Mitchell Wand" userId="de9b44c55c049659" providerId="LiveId" clId="{B6951E23-29AC-46B6-B94F-241607E2F112}" dt="2024-10-22T17:14:16.106" v="250" actId="20577"/>
        <pc:sldMkLst>
          <pc:docMk/>
          <pc:sldMk cId="0" sldId="259"/>
        </pc:sldMkLst>
        <pc:spChg chg="mod">
          <ac:chgData name="Mitchell Wand" userId="de9b44c55c049659" providerId="LiveId" clId="{B6951E23-29AC-46B6-B94F-241607E2F112}" dt="2024-10-22T17:14:16.106" v="250" actId="20577"/>
          <ac:spMkLst>
            <pc:docMk/>
            <pc:sldMk cId="0" sldId="259"/>
            <ac:spMk id="48" creationId="{00000000-0000-0000-0000-000000000000}"/>
          </ac:spMkLst>
        </pc:spChg>
      </pc:sldChg>
      <pc:sldChg chg="modSp mod ord chgLayout">
        <pc:chgData name="Mitchell Wand" userId="de9b44c55c049659" providerId="LiveId" clId="{B6951E23-29AC-46B6-B94F-241607E2F112}" dt="2024-10-22T17:17:51.749" v="327" actId="20577"/>
        <pc:sldMkLst>
          <pc:docMk/>
          <pc:sldMk cId="0" sldId="260"/>
        </pc:sldMkLst>
        <pc:spChg chg="mod ord">
          <ac:chgData name="Mitchell Wand" userId="de9b44c55c049659" providerId="LiveId" clId="{B6951E23-29AC-46B6-B94F-241607E2F112}" dt="2024-10-22T17:17:51.749" v="327" actId="20577"/>
          <ac:spMkLst>
            <pc:docMk/>
            <pc:sldMk cId="0" sldId="260"/>
            <ac:spMk id="87" creationId="{00000000-0000-0000-0000-000000000000}"/>
          </ac:spMkLst>
        </pc:spChg>
        <pc:spChg chg="mod ord">
          <ac:chgData name="Mitchell Wand" userId="de9b44c55c049659" providerId="LiveId" clId="{B6951E23-29AC-46B6-B94F-241607E2F112}" dt="2024-10-22T17:15:07.906" v="273" actId="20577"/>
          <ac:spMkLst>
            <pc:docMk/>
            <pc:sldMk cId="0" sldId="260"/>
            <ac:spMk id="88" creationId="{00000000-0000-0000-0000-000000000000}"/>
          </ac:spMkLst>
        </pc:spChg>
      </pc:sldChg>
      <pc:sldChg chg="modSp mod chgLayout">
        <pc:chgData name="Mitchell Wand" userId="de9b44c55c049659" providerId="LiveId" clId="{B6951E23-29AC-46B6-B94F-241607E2F112}" dt="2024-10-22T17:16:53.210" v="300" actId="20577"/>
        <pc:sldMkLst>
          <pc:docMk/>
          <pc:sldMk cId="0" sldId="261"/>
        </pc:sldMkLst>
        <pc:spChg chg="mod ord">
          <ac:chgData name="Mitchell Wand" userId="de9b44c55c049659" providerId="LiveId" clId="{B6951E23-29AC-46B6-B94F-241607E2F112}" dt="2024-10-22T17:16:53.210" v="300" actId="20577"/>
          <ac:spMkLst>
            <pc:docMk/>
            <pc:sldMk cId="0" sldId="261"/>
            <ac:spMk id="93" creationId="{00000000-0000-0000-0000-000000000000}"/>
          </ac:spMkLst>
        </pc:spChg>
        <pc:spChg chg="mod ord">
          <ac:chgData name="Mitchell Wand" userId="de9b44c55c049659" providerId="LiveId" clId="{B6951E23-29AC-46B6-B94F-241607E2F112}" dt="2024-10-22T17:04:17.837" v="221" actId="255"/>
          <ac:spMkLst>
            <pc:docMk/>
            <pc:sldMk cId="0" sldId="261"/>
            <ac:spMk id="94" creationId="{00000000-0000-0000-0000-000000000000}"/>
          </ac:spMkLst>
        </pc:spChg>
      </pc:sldChg>
      <pc:sldChg chg="ord">
        <pc:chgData name="Mitchell Wand" userId="de9b44c55c049659" providerId="LiveId" clId="{B6951E23-29AC-46B6-B94F-241607E2F112}" dt="2024-10-22T17:04:48.721" v="223"/>
        <pc:sldMkLst>
          <pc:docMk/>
          <pc:sldMk cId="0" sldId="263"/>
        </pc:sldMkLst>
      </pc:sldChg>
      <pc:sldChg chg="modSp mod modClrScheme chgLayout">
        <pc:chgData name="Mitchell Wand" userId="de9b44c55c049659" providerId="LiveId" clId="{B6951E23-29AC-46B6-B94F-241607E2F112}" dt="2024-10-22T17:21:15.301" v="361" actId="20577"/>
        <pc:sldMkLst>
          <pc:docMk/>
          <pc:sldMk cId="0" sldId="264"/>
        </pc:sldMkLst>
        <pc:spChg chg="mod ord">
          <ac:chgData name="Mitchell Wand" userId="de9b44c55c049659" providerId="LiveId" clId="{B6951E23-29AC-46B6-B94F-241607E2F112}" dt="2024-10-22T17:06:50.984" v="227" actId="26606"/>
          <ac:spMkLst>
            <pc:docMk/>
            <pc:sldMk cId="0" sldId="264"/>
            <ac:spMk id="111" creationId="{00000000-0000-0000-0000-000000000000}"/>
          </ac:spMkLst>
        </pc:spChg>
        <pc:spChg chg="add mod ord">
          <ac:chgData name="Mitchell Wand" userId="de9b44c55c049659" providerId="LiveId" clId="{B6951E23-29AC-46B6-B94F-241607E2F112}" dt="2024-10-22T17:21:15.301" v="361" actId="20577"/>
          <ac:spMkLst>
            <pc:docMk/>
            <pc:sldMk cId="0" sldId="264"/>
            <ac:spMk id="112" creationId="{00000000-0000-0000-0000-000000000000}"/>
          </ac:spMkLst>
        </pc:spChg>
        <pc:picChg chg="mod">
          <ac:chgData name="Mitchell Wand" userId="de9b44c55c049659" providerId="LiveId" clId="{B6951E23-29AC-46B6-B94F-241607E2F112}" dt="2024-10-22T17:19:23.051" v="333" actId="1076"/>
          <ac:picMkLst>
            <pc:docMk/>
            <pc:sldMk cId="0" sldId="264"/>
            <ac:picMk id="53" creationId="{DCCCC7B4-55EE-942B-11E3-11ACB71A1831}"/>
          </ac:picMkLst>
        </pc:picChg>
      </pc:sldChg>
      <pc:sldChg chg="modSp mod">
        <pc:chgData name="Mitchell Wand" userId="de9b44c55c049659" providerId="LiveId" clId="{B6951E23-29AC-46B6-B94F-241607E2F112}" dt="2024-10-22T17:22:14.394" v="390" actId="27636"/>
        <pc:sldMkLst>
          <pc:docMk/>
          <pc:sldMk cId="0" sldId="265"/>
        </pc:sldMkLst>
        <pc:spChg chg="mod">
          <ac:chgData name="Mitchell Wand" userId="de9b44c55c049659" providerId="LiveId" clId="{B6951E23-29AC-46B6-B94F-241607E2F112}" dt="2024-10-22T17:22:14.394" v="390" actId="27636"/>
          <ac:spMkLst>
            <pc:docMk/>
            <pc:sldMk cId="0" sldId="265"/>
            <ac:spMk id="118" creationId="{00000000-0000-0000-0000-000000000000}"/>
          </ac:spMkLst>
        </pc:spChg>
      </pc:sldChg>
      <pc:sldChg chg="mod modShow">
        <pc:chgData name="Mitchell Wand" userId="de9b44c55c049659" providerId="LiveId" clId="{B6951E23-29AC-46B6-B94F-241607E2F112}" dt="2024-10-22T17:26:51.203" v="392" actId="729"/>
        <pc:sldMkLst>
          <pc:docMk/>
          <pc:sldMk cId="0" sldId="270"/>
        </pc:sldMkLst>
      </pc:sldChg>
      <pc:sldChg chg="modSp mod chgLayout">
        <pc:chgData name="Mitchell Wand" userId="de9b44c55c049659" providerId="LiveId" clId="{B6951E23-29AC-46B6-B94F-241607E2F112}" dt="2024-10-22T17:11:33.022" v="237" actId="700"/>
        <pc:sldMkLst>
          <pc:docMk/>
          <pc:sldMk cId="0" sldId="273"/>
        </pc:sldMkLst>
        <pc:spChg chg="mod ord">
          <ac:chgData name="Mitchell Wand" userId="de9b44c55c049659" providerId="LiveId" clId="{B6951E23-29AC-46B6-B94F-241607E2F112}" dt="2024-10-22T17:11:33.022" v="237" actId="700"/>
          <ac:spMkLst>
            <pc:docMk/>
            <pc:sldMk cId="0" sldId="273"/>
            <ac:spMk id="499" creationId="{00000000-0000-0000-0000-000000000000}"/>
          </ac:spMkLst>
        </pc:spChg>
        <pc:spChg chg="mod ord">
          <ac:chgData name="Mitchell Wand" userId="de9b44c55c049659" providerId="LiveId" clId="{B6951E23-29AC-46B6-B94F-241607E2F112}" dt="2024-10-22T17:11:33.022" v="237" actId="700"/>
          <ac:spMkLst>
            <pc:docMk/>
            <pc:sldMk cId="0" sldId="273"/>
            <ac:spMk id="500" creationId="{00000000-0000-0000-0000-000000000000}"/>
          </ac:spMkLst>
        </pc:spChg>
      </pc:sldChg>
      <pc:sldChg chg="modSp mod chgLayout">
        <pc:chgData name="Mitchell Wand" userId="de9b44c55c049659" providerId="LiveId" clId="{B6951E23-29AC-46B6-B94F-241607E2F112}" dt="2024-10-22T17:11:51.101" v="238" actId="700"/>
        <pc:sldMkLst>
          <pc:docMk/>
          <pc:sldMk cId="0" sldId="274"/>
        </pc:sldMkLst>
        <pc:spChg chg="mod ord">
          <ac:chgData name="Mitchell Wand" userId="de9b44c55c049659" providerId="LiveId" clId="{B6951E23-29AC-46B6-B94F-241607E2F112}" dt="2024-10-22T17:11:51.101" v="238" actId="700"/>
          <ac:spMkLst>
            <pc:docMk/>
            <pc:sldMk cId="0" sldId="274"/>
            <ac:spMk id="504" creationId="{00000000-0000-0000-0000-000000000000}"/>
          </ac:spMkLst>
        </pc:spChg>
        <pc:spChg chg="mod ord">
          <ac:chgData name="Mitchell Wand" userId="de9b44c55c049659" providerId="LiveId" clId="{B6951E23-29AC-46B6-B94F-241607E2F112}" dt="2024-10-22T17:11:51.101" v="238" actId="700"/>
          <ac:spMkLst>
            <pc:docMk/>
            <pc:sldMk cId="0" sldId="274"/>
            <ac:spMk id="505" creationId="{00000000-0000-0000-0000-000000000000}"/>
          </ac:spMkLst>
        </pc:spChg>
      </pc:sldChg>
      <pc:sldChg chg="modSp mod">
        <pc:chgData name="Mitchell Wand" userId="de9b44c55c049659" providerId="LiveId" clId="{B6951E23-29AC-46B6-B94F-241607E2F112}" dt="2024-10-22T17:27:29.992" v="421" actId="20577"/>
        <pc:sldMkLst>
          <pc:docMk/>
          <pc:sldMk cId="0" sldId="276"/>
        </pc:sldMkLst>
        <pc:spChg chg="mod">
          <ac:chgData name="Mitchell Wand" userId="de9b44c55c049659" providerId="LiveId" clId="{B6951E23-29AC-46B6-B94F-241607E2F112}" dt="2024-10-22T17:27:29.992" v="421" actId="20577"/>
          <ac:spMkLst>
            <pc:docMk/>
            <pc:sldMk cId="0" sldId="276"/>
            <ac:spMk id="534" creationId="{00000000-0000-0000-0000-000000000000}"/>
          </ac:spMkLst>
        </pc:spChg>
      </pc:sldChg>
      <pc:sldChg chg="modSp mod">
        <pc:chgData name="Mitchell Wand" userId="de9b44c55c049659" providerId="LiveId" clId="{B6951E23-29AC-46B6-B94F-241607E2F112}" dt="2024-10-22T17:07:40.656" v="236" actId="20577"/>
        <pc:sldMkLst>
          <pc:docMk/>
          <pc:sldMk cId="4212935362" sldId="290"/>
        </pc:sldMkLst>
        <pc:spChg chg="mod">
          <ac:chgData name="Mitchell Wand" userId="de9b44c55c049659" providerId="LiveId" clId="{B6951E23-29AC-46B6-B94F-241607E2F112}" dt="2024-10-22T17:07:40.656" v="236" actId="20577"/>
          <ac:spMkLst>
            <pc:docMk/>
            <pc:sldMk cId="4212935362" sldId="290"/>
            <ac:spMk id="3" creationId="{08784337-40B3-13C8-3D16-118667213573}"/>
          </ac:spMkLst>
        </pc:spChg>
      </pc:sldChg>
      <pc:sldChg chg="modSp mod">
        <pc:chgData name="Mitchell Wand" userId="de9b44c55c049659" providerId="LiveId" clId="{B6951E23-29AC-46B6-B94F-241607E2F112}" dt="2024-10-22T17:23:00.706" v="391" actId="20577"/>
        <pc:sldMkLst>
          <pc:docMk/>
          <pc:sldMk cId="3536867766" sldId="293"/>
        </pc:sldMkLst>
        <pc:spChg chg="mod">
          <ac:chgData name="Mitchell Wand" userId="de9b44c55c049659" providerId="LiveId" clId="{B6951E23-29AC-46B6-B94F-241607E2F112}" dt="2024-10-22T17:23:00.706" v="391" actId="20577"/>
          <ac:spMkLst>
            <pc:docMk/>
            <pc:sldMk cId="3536867766" sldId="293"/>
            <ac:spMk id="3" creationId="{4649E9C3-0E78-836A-AE46-F1C962F75CB9}"/>
          </ac:spMkLst>
        </pc:spChg>
      </pc:sldChg>
      <pc:sldChg chg="addSp delSp modSp add mod">
        <pc:chgData name="Mitchell Wand" userId="de9b44c55c049659" providerId="LiveId" clId="{B6951E23-29AC-46B6-B94F-241607E2F112}" dt="2024-10-22T17:02:38.700" v="213" actId="1076"/>
        <pc:sldMkLst>
          <pc:docMk/>
          <pc:sldMk cId="451206418" sldId="296"/>
        </pc:sldMkLst>
        <pc:spChg chg="add mod">
          <ac:chgData name="Mitchell Wand" userId="de9b44c55c049659" providerId="LiveId" clId="{B6951E23-29AC-46B6-B94F-241607E2F112}" dt="2024-10-22T16:56:39.109" v="129"/>
          <ac:spMkLst>
            <pc:docMk/>
            <pc:sldMk cId="451206418" sldId="296"/>
            <ac:spMk id="2" creationId="{C655C0F7-A629-EAC3-9257-D9AC8C498586}"/>
          </ac:spMkLst>
        </pc:spChg>
        <pc:spChg chg="add del mod">
          <ac:chgData name="Mitchell Wand" userId="de9b44c55c049659" providerId="LiveId" clId="{B6951E23-29AC-46B6-B94F-241607E2F112}" dt="2024-10-22T16:59:51.854" v="162" actId="478"/>
          <ac:spMkLst>
            <pc:docMk/>
            <pc:sldMk cId="451206418" sldId="296"/>
            <ac:spMk id="3" creationId="{067B1174-70CF-628A-9ED3-FEA093C79981}"/>
          </ac:spMkLst>
        </pc:spChg>
        <pc:spChg chg="add mod">
          <ac:chgData name="Mitchell Wand" userId="de9b44c55c049659" providerId="LiveId" clId="{B6951E23-29AC-46B6-B94F-241607E2F112}" dt="2024-10-22T17:00:00.451" v="166"/>
          <ac:spMkLst>
            <pc:docMk/>
            <pc:sldMk cId="451206418" sldId="296"/>
            <ac:spMk id="4" creationId="{94CB9904-FD88-5C2C-140A-1EE680529BBD}"/>
          </ac:spMkLst>
        </pc:spChg>
        <pc:spChg chg="add mod">
          <ac:chgData name="Mitchell Wand" userId="de9b44c55c049659" providerId="LiveId" clId="{B6951E23-29AC-46B6-B94F-241607E2F112}" dt="2024-10-22T17:02:05.035" v="197" actId="1076"/>
          <ac:spMkLst>
            <pc:docMk/>
            <pc:sldMk cId="451206418" sldId="296"/>
            <ac:spMk id="5" creationId="{4B17DE9B-3D02-749C-380E-D5D40AE411D1}"/>
          </ac:spMkLst>
        </pc:spChg>
        <pc:spChg chg="add mod">
          <ac:chgData name="Mitchell Wand" userId="de9b44c55c049659" providerId="LiveId" clId="{B6951E23-29AC-46B6-B94F-241607E2F112}" dt="2024-10-22T17:02:38.700" v="213" actId="1076"/>
          <ac:spMkLst>
            <pc:docMk/>
            <pc:sldMk cId="451206418" sldId="296"/>
            <ac:spMk id="6" creationId="{356EA9A8-AA3F-F522-D1AD-C5B53475F0B9}"/>
          </ac:spMkLst>
        </pc:spChg>
        <pc:spChg chg="mod">
          <ac:chgData name="Mitchell Wand" userId="de9b44c55c049659" providerId="LiveId" clId="{B6951E23-29AC-46B6-B94F-241607E2F112}" dt="2024-10-22T16:53:26.382" v="87" actId="20577"/>
          <ac:spMkLst>
            <pc:docMk/>
            <pc:sldMk cId="451206418" sldId="296"/>
            <ac:spMk id="47" creationId="{A7F845F2-4FF9-5A4A-0522-9183F1A474A8}"/>
          </ac:spMkLst>
        </pc:spChg>
        <pc:spChg chg="mod">
          <ac:chgData name="Mitchell Wand" userId="de9b44c55c049659" providerId="LiveId" clId="{B6951E23-29AC-46B6-B94F-241607E2F112}" dt="2024-10-22T16:53:53.033" v="90" actId="20577"/>
          <ac:spMkLst>
            <pc:docMk/>
            <pc:sldMk cId="451206418" sldId="296"/>
            <ac:spMk id="48" creationId="{11CA27B2-9DBC-7622-F764-7BE0D0D70A83}"/>
          </ac:spMkLst>
        </pc:spChg>
        <pc:spChg chg="mod">
          <ac:chgData name="Mitchell Wand" userId="de9b44c55c049659" providerId="LiveId" clId="{B6951E23-29AC-46B6-B94F-241607E2F112}" dt="2024-10-22T17:00:27.774" v="168" actId="207"/>
          <ac:spMkLst>
            <pc:docMk/>
            <pc:sldMk cId="451206418" sldId="296"/>
            <ac:spMk id="68" creationId="{2107FA5A-C63D-5347-CF6C-981B8D29B91D}"/>
          </ac:spMkLst>
        </pc:spChg>
        <pc:grpChg chg="mod">
          <ac:chgData name="Mitchell Wand" userId="de9b44c55c049659" providerId="LiveId" clId="{B6951E23-29AC-46B6-B94F-241607E2F112}" dt="2024-10-22T16:56:07.832" v="125" actId="207"/>
          <ac:grpSpMkLst>
            <pc:docMk/>
            <pc:sldMk cId="451206418" sldId="296"/>
            <ac:grpSpMk id="57" creationId="{6D3CDD9A-CE82-9584-B654-F1D357B2FA62}"/>
          </ac:grpSpMkLst>
        </pc:grpChg>
        <pc:grpChg chg="mod">
          <ac:chgData name="Mitchell Wand" userId="de9b44c55c049659" providerId="LiveId" clId="{B6951E23-29AC-46B6-B94F-241607E2F112}" dt="2024-10-22T16:59:17.374" v="134" actId="207"/>
          <ac:grpSpMkLst>
            <pc:docMk/>
            <pc:sldMk cId="451206418" sldId="296"/>
            <ac:grpSpMk id="62" creationId="{ACB0DAC2-BDBC-C0FC-5241-903AF3EE6B58}"/>
          </ac:grpSpMkLst>
        </pc:grpChg>
        <pc:picChg chg="mod">
          <ac:chgData name="Mitchell Wand" userId="de9b44c55c049659" providerId="LiveId" clId="{B6951E23-29AC-46B6-B94F-241607E2F112}" dt="2024-10-22T16:56:07.832" v="125" actId="207"/>
          <ac:picMkLst>
            <pc:docMk/>
            <pc:sldMk cId="451206418" sldId="296"/>
            <ac:picMk id="51" creationId="{AAC4FA31-FFF6-A07B-AF82-7232E8957E06}"/>
          </ac:picMkLst>
        </pc:picChg>
        <pc:picChg chg="mod">
          <ac:chgData name="Mitchell Wand" userId="de9b44c55c049659" providerId="LiveId" clId="{B6951E23-29AC-46B6-B94F-241607E2F112}" dt="2024-10-22T16:56:07.832" v="125" actId="207"/>
          <ac:picMkLst>
            <pc:docMk/>
            <pc:sldMk cId="451206418" sldId="296"/>
            <ac:picMk id="52" creationId="{373B1BB3-AAD3-314A-7C8D-16E033E4E9B3}"/>
          </ac:picMkLst>
        </pc:picChg>
        <pc:picChg chg="mod">
          <ac:chgData name="Mitchell Wand" userId="de9b44c55c049659" providerId="LiveId" clId="{B6951E23-29AC-46B6-B94F-241607E2F112}" dt="2024-10-22T16:56:07.832" v="125" actId="207"/>
          <ac:picMkLst>
            <pc:docMk/>
            <pc:sldMk cId="451206418" sldId="296"/>
            <ac:picMk id="53" creationId="{943CCF81-DB1C-D7EE-8EDA-D4ADCC2F8911}"/>
          </ac:picMkLst>
        </pc:picChg>
        <pc:picChg chg="mod">
          <ac:chgData name="Mitchell Wand" userId="de9b44c55c049659" providerId="LiveId" clId="{B6951E23-29AC-46B6-B94F-241607E2F112}" dt="2024-10-22T16:56:07.832" v="125" actId="207"/>
          <ac:picMkLst>
            <pc:docMk/>
            <pc:sldMk cId="451206418" sldId="296"/>
            <ac:picMk id="54" creationId="{D501BECA-BEE7-A18A-B417-F7D3EA16CD5E}"/>
          </ac:picMkLst>
        </pc:picChg>
        <pc:picChg chg="mod">
          <ac:chgData name="Mitchell Wand" userId="de9b44c55c049659" providerId="LiveId" clId="{B6951E23-29AC-46B6-B94F-241607E2F112}" dt="2024-10-22T16:56:07.832" v="125" actId="207"/>
          <ac:picMkLst>
            <pc:docMk/>
            <pc:sldMk cId="451206418" sldId="296"/>
            <ac:picMk id="55" creationId="{C5424C39-CE94-999E-FCD4-1CE73A5D96EB}"/>
          </ac:picMkLst>
        </pc:picChg>
        <pc:picChg chg="mod">
          <ac:chgData name="Mitchell Wand" userId="de9b44c55c049659" providerId="LiveId" clId="{B6951E23-29AC-46B6-B94F-241607E2F112}" dt="2024-10-22T16:56:07.832" v="125" actId="207"/>
          <ac:picMkLst>
            <pc:docMk/>
            <pc:sldMk cId="451206418" sldId="296"/>
            <ac:picMk id="56" creationId="{64538C83-7076-64F1-51A6-EC2349D5806D}"/>
          </ac:picMkLst>
        </pc:picChg>
        <pc:picChg chg="mod">
          <ac:chgData name="Mitchell Wand" userId="de9b44c55c049659" providerId="LiveId" clId="{B6951E23-29AC-46B6-B94F-241607E2F112}" dt="2024-10-22T17:01:28.942" v="193" actId="208"/>
          <ac:picMkLst>
            <pc:docMk/>
            <pc:sldMk cId="451206418" sldId="296"/>
            <ac:picMk id="58" creationId="{AAE51F44-8306-5F89-88C3-919F76A46D66}"/>
          </ac:picMkLst>
        </pc:picChg>
        <pc:picChg chg="mod">
          <ac:chgData name="Mitchell Wand" userId="de9b44c55c049659" providerId="LiveId" clId="{B6951E23-29AC-46B6-B94F-241607E2F112}" dt="2024-10-22T17:01:28.942" v="193" actId="208"/>
          <ac:picMkLst>
            <pc:docMk/>
            <pc:sldMk cId="451206418" sldId="296"/>
            <ac:picMk id="59" creationId="{96C0D794-D717-5659-4596-278C2F6B07F6}"/>
          </ac:picMkLst>
        </pc:picChg>
        <pc:picChg chg="mod">
          <ac:chgData name="Mitchell Wand" userId="de9b44c55c049659" providerId="LiveId" clId="{B6951E23-29AC-46B6-B94F-241607E2F112}" dt="2024-10-22T17:01:28.942" v="193" actId="208"/>
          <ac:picMkLst>
            <pc:docMk/>
            <pc:sldMk cId="451206418" sldId="296"/>
            <ac:picMk id="60" creationId="{49E48A21-D464-A129-00D8-B61075EB07F4}"/>
          </ac:picMkLst>
        </pc:picChg>
        <pc:picChg chg="mod">
          <ac:chgData name="Mitchell Wand" userId="de9b44c55c049659" providerId="LiveId" clId="{B6951E23-29AC-46B6-B94F-241607E2F112}" dt="2024-10-22T17:01:28.942" v="193" actId="208"/>
          <ac:picMkLst>
            <pc:docMk/>
            <pc:sldMk cId="451206418" sldId="296"/>
            <ac:picMk id="61" creationId="{EB4A7838-D61E-EB83-C182-E3B9F648F442}"/>
          </ac:picMkLst>
        </pc:picChg>
      </pc:sldChg>
      <pc:sldMasterChg chg="del delSldLayout">
        <pc:chgData name="Mitchell Wand" userId="de9b44c55c049659" providerId="LiveId" clId="{B6951E23-29AC-46B6-B94F-241607E2F112}" dt="2024-10-22T16:43:20.927" v="4" actId="700"/>
        <pc:sldMasterMkLst>
          <pc:docMk/>
          <pc:sldMasterMk cId="0" sldId="2147483648"/>
        </pc:sldMasterMkLst>
        <pc:sldLayoutChg chg="del">
          <pc:chgData name="Mitchell Wand" userId="de9b44c55c049659" providerId="LiveId" clId="{B6951E23-29AC-46B6-B94F-241607E2F112}" dt="2024-10-22T16:43:20.927" v="4" actId="700"/>
          <pc:sldLayoutMkLst>
            <pc:docMk/>
            <pc:sldMasterMk cId="0" sldId="2147483648"/>
            <pc:sldLayoutMk cId="0" sldId="2147483649"/>
          </pc:sldLayoutMkLst>
        </pc:sldLayoutChg>
        <pc:sldLayoutChg chg="del">
          <pc:chgData name="Mitchell Wand" userId="de9b44c55c049659" providerId="LiveId" clId="{B6951E23-29AC-46B6-B94F-241607E2F112}" dt="2024-10-22T16:43:20.927" v="4" actId="700"/>
          <pc:sldLayoutMkLst>
            <pc:docMk/>
            <pc:sldMasterMk cId="0" sldId="2147483648"/>
            <pc:sldLayoutMk cId="0" sldId="2147483650"/>
          </pc:sldLayoutMkLst>
        </pc:sldLayoutChg>
        <pc:sldLayoutChg chg="del">
          <pc:chgData name="Mitchell Wand" userId="de9b44c55c049659" providerId="LiveId" clId="{B6951E23-29AC-46B6-B94F-241607E2F112}" dt="2024-10-22T16:43:20.927" v="4" actId="700"/>
          <pc:sldLayoutMkLst>
            <pc:docMk/>
            <pc:sldMasterMk cId="0" sldId="2147483648"/>
            <pc:sldLayoutMk cId="3734629191" sldId="2147483651"/>
          </pc:sldLayoutMkLst>
        </pc:sldLayoutChg>
        <pc:sldLayoutChg chg="del">
          <pc:chgData name="Mitchell Wand" userId="de9b44c55c049659" providerId="LiveId" clId="{B6951E23-29AC-46B6-B94F-241607E2F112}" dt="2024-10-22T16:43:20.927" v="4" actId="700"/>
          <pc:sldLayoutMkLst>
            <pc:docMk/>
            <pc:sldMasterMk cId="0" sldId="2147483648"/>
            <pc:sldLayoutMk cId="50293705" sldId="2147483652"/>
          </pc:sldLayoutMkLst>
        </pc:sldLayoutChg>
      </pc:sldMasterChg>
      <pc:sldMasterChg chg="modSldLayout">
        <pc:chgData name="Mitchell Wand" userId="de9b44c55c049659" providerId="LiveId" clId="{B6951E23-29AC-46B6-B94F-241607E2F112}" dt="2024-10-22T16:49:05.977" v="18" actId="2711"/>
        <pc:sldMasterMkLst>
          <pc:docMk/>
          <pc:sldMasterMk cId="554993761" sldId="2147483653"/>
        </pc:sldMasterMkLst>
        <pc:sldLayoutChg chg="addSp modSp mod">
          <pc:chgData name="Mitchell Wand" userId="de9b44c55c049659" providerId="LiveId" clId="{B6951E23-29AC-46B6-B94F-241607E2F112}" dt="2024-10-22T16:49:05.977" v="18" actId="2711"/>
          <pc:sldLayoutMkLst>
            <pc:docMk/>
            <pc:sldMasterMk cId="554993761" sldId="2147483653"/>
            <pc:sldLayoutMk cId="2444016242" sldId="2147483654"/>
          </pc:sldLayoutMkLst>
          <pc:spChg chg="add mod">
            <ac:chgData name="Mitchell Wand" userId="de9b44c55c049659" providerId="LiveId" clId="{B6951E23-29AC-46B6-B94F-241607E2F112}" dt="2024-10-22T16:49:05.977" v="18" actId="2711"/>
            <ac:spMkLst>
              <pc:docMk/>
              <pc:sldMasterMk cId="554993761" sldId="2147483653"/>
              <pc:sldLayoutMk cId="2444016242" sldId="2147483654"/>
              <ac:spMk id="2" creationId="{5890B72F-962F-913B-23E3-39474EEB1F8F}"/>
            </ac:spMkLst>
          </pc:spChg>
          <pc:spChg chg="mod">
            <ac:chgData name="Mitchell Wand" userId="de9b44c55c049659" providerId="LiveId" clId="{B6951E23-29AC-46B6-B94F-241607E2F112}" dt="2024-10-22T16:48:21.287" v="15" actId="255"/>
            <ac:spMkLst>
              <pc:docMk/>
              <pc:sldMasterMk cId="554993761" sldId="2147483653"/>
              <pc:sldLayoutMk cId="2444016242" sldId="2147483654"/>
              <ac:spMk id="1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716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core benefit, as shown in the diagram on the right, is that you can abstract the management of every layer *below* “Virtualization”. An engineer who maintains VMs is entirely oblivious to the layers below it – they just see their VMs, and maybe are aware which VMs are on the same physical machine. That is: in addition to benefiting from co-tenancy (which could result in better utilization of the underlying hardware), you also benefit from a reduced maintenance burden – the physical servers, storage, network, and data center can be provided by others (be it a cloud provider, or something on-prem maintained by a different team or contractor).</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a:p>
            <a:endParaRPr lang="en-US" dirty="0"/>
          </a:p>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dirty="0" err="1"/>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 This also helps you maintain good resource utilization: if you have VMs running on a few different machines and are not fully utilizing them, you could consolidate them</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r>
              <a:rPr lang="en-US" b="1" dirty="0"/>
              <a:t>”Consume less storage” </a:t>
            </a:r>
            <a:r>
              <a:rPr lang="en-US" b="0" dirty="0"/>
              <a:t>becomes a very important point for large-scale deployment of small apps. If your app itself is 10-30MB, it’s pretty lame to have to allocate 10GB of storage for it to hold ubuntu, </a:t>
            </a:r>
            <a:r>
              <a:rPr lang="en-US" b="0" dirty="0" err="1"/>
              <a:t>libc</a:t>
            </a:r>
            <a:r>
              <a:rPr lang="en-US" b="0" dirty="0"/>
              <a:t>, </a:t>
            </a:r>
            <a:r>
              <a:rPr lang="en-US" b="0" dirty="0" err="1"/>
              <a:t>openssl</a:t>
            </a:r>
            <a:r>
              <a:rPr lang="en-US" b="0" dirty="0"/>
              <a:t>, </a:t>
            </a:r>
            <a:r>
              <a:rPr lang="en-US" b="0" dirty="0" err="1"/>
              <a:t>nodejs</a:t>
            </a:r>
            <a:r>
              <a:rPr lang="en-US" b="0" dirty="0"/>
              <a:t>, etc. Container technology lets you share those common OS-level components.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A very important note is that you could be running 20 copies of the same container, and only need to store a single copy of each of the layers! Each layer is mounted “read only” in the running container through a file-system-level trick (this is called a “</a:t>
            </a:r>
            <a:r>
              <a:rPr lang="en-US" dirty="0" err="1"/>
              <a:t>unionfs</a:t>
            </a:r>
            <a:r>
              <a:rPr lang="en-US" dirty="0"/>
              <a:t>” in OS-parlance). Each container has its own temporary layer that it can write files to. This can DRAMATICALLY reduce storage needs – especially when there are many containers that share lower layers.</a:t>
            </a:r>
          </a:p>
        </p:txBody>
      </p:sp>
    </p:spTree>
    <p:extLst>
      <p:ext uri="{BB962C8B-B14F-4D97-AF65-F5344CB8AC3E}">
        <p14:creationId xmlns:p14="http://schemas.microsoft.com/office/powerpoint/2010/main" val="126863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7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720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The few cases where we would suggest choosing VMs over containers are:</a:t>
            </a:r>
          </a:p>
          <a:p>
            <a:pPr marL="457200" indent="-457200">
              <a:buAutoNum type="arabicPeriod"/>
            </a:pPr>
            <a:r>
              <a:rPr lang="en-US" dirty="0"/>
              <a:t>Where you NEED a different operating system. It is only possible to run Linux inside of Docker – you can’t create a container that runs windows or mac.</a:t>
            </a:r>
          </a:p>
          <a:p>
            <a:pPr marL="457200" indent="-457200">
              <a:buAutoNum type="arabicPeriod"/>
            </a:pPr>
            <a:r>
              <a:rPr lang="en-US" dirty="0"/>
              <a:t>Where there are </a:t>
            </a:r>
            <a:r>
              <a:rPr lang="en-US" dirty="0" err="1"/>
              <a:t>bizzare</a:t>
            </a:r>
            <a:r>
              <a:rPr lang="en-US" dirty="0"/>
              <a:t> compatibility issues. For example, if you needed to use NodeJS 8 as Prof Bell recently did, you might find that NPM 5 doesn’t work inside of Docker due to some weird bug that didn’t get fixed until later versions of NodeJS.</a:t>
            </a:r>
          </a:p>
        </p:txBody>
      </p:sp>
    </p:spTree>
    <p:extLst>
      <p:ext uri="{BB962C8B-B14F-4D97-AF65-F5344CB8AC3E}">
        <p14:creationId xmlns:p14="http://schemas.microsoft.com/office/powerpoint/2010/main" val="254382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 That is, rather than thinking about ”x-as-a-service” where we think about generic infrastructure (e.g. VMs as a service, containers as a service), we can go back to our picture from the beginning, and ask – how can a vendor provide each of the *functional* components of our application, like the CDN, etc. as a service – so we don’t think or care about how it’s implemented (</a:t>
            </a:r>
            <a:r>
              <a:rPr lang="en-US" dirty="0" err="1"/>
              <a:t>vms</a:t>
            </a:r>
            <a:r>
              <a:rPr lang="en-US" dirty="0"/>
              <a:t>, containers, </a:t>
            </a:r>
            <a:r>
              <a:rPr lang="en-US" dirty="0" err="1"/>
              <a:t>etc</a:t>
            </a:r>
            <a:r>
              <a:rPr lang="en-US" dirty="0"/>
              <a:t>).</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p>
          <a:p>
            <a:endParaRPr lang="en-US" dirty="0"/>
          </a:p>
          <a:p>
            <a:r>
              <a:rPr lang="en-US" dirty="0"/>
              <a:t>One note about systems that provide functions-as-a-service (e.g. AWS Lambda): These systems are really handy when you have some code that you need to trigger to run infrequently, and runs quickly. They bill by the millisecond. So, they can become quite expensive quite quickly if they get called a lot (or if they are slow running). Recall when we discussed asynchrony, we examined the performance of making some web requests and found that each request might take 300-500 </a:t>
            </a:r>
            <a:r>
              <a:rPr lang="en-US" dirty="0" err="1"/>
              <a:t>ms</a:t>
            </a:r>
            <a:r>
              <a:rPr lang="en-US" dirty="0"/>
              <a:t> to complete. </a:t>
            </a:r>
            <a:r>
              <a:rPr lang="en-US" dirty="0" err="1"/>
              <a:t>FaaS</a:t>
            </a:r>
            <a:r>
              <a:rPr lang="en-US" dirty="0"/>
              <a:t> platforms will still bill you for that idle waiting time!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As we have seen, there is a wide spectrum between traditional, on-premises computing, infrastructure as a service, platform as a service, and software as a service options. </a:t>
            </a:r>
            <a:endParaRPr lang="en-US" dirty="0"/>
          </a:p>
          <a:p>
            <a:endParaRPr lang="en-US" dirty="0"/>
          </a:p>
          <a:p>
            <a:r>
              <a:rPr lang="en-US" dirty="0"/>
              <a:t>(read slide)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“Greater flexibility to migrate between software platforms,” we mean that cloud providers have a tendency to build walled gardens of services – they are relatively easy to start using, but very difficult to migrate out of. With a self-managed system, you may have a greater maintenance burden overall (e.g. to set up and manage that system!) but you can also control for migration paths. For example, if you started out using VMWare to run your VMs and storage network on-premises but wanted to migrate to the open source “</a:t>
            </a:r>
            <a:r>
              <a:rPr lang="en-US" dirty="0" err="1"/>
              <a:t>proxmox</a:t>
            </a:r>
            <a:r>
              <a:rPr lang="en-US" dirty="0"/>
              <a:t>,” there are automated processes to accomplish this.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By “Potentially less operating expenses” we mean that you trade in a monthly cloud computing bill for:</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capital outlay to buy some equipment, possibly hundreds of thousands of dollars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A recurring expense for the humans that operate and maintain that on-prem resource. </a:t>
            </a:r>
          </a:p>
          <a:p>
            <a:pPr marL="0" marR="0" lvl="0" indent="0" defTabSz="457200" eaLnBrk="1" fontAlgn="auto" latinLnBrk="0" hangingPunct="1">
              <a:lnSpc>
                <a:spcPct val="117999"/>
              </a:lnSpc>
              <a:spcBef>
                <a:spcPts val="0"/>
              </a:spcBef>
              <a:spcAft>
                <a:spcPts val="0"/>
              </a:spcAft>
              <a:buClrTx/>
              <a:buSzTx/>
              <a:buFontTx/>
              <a:buNone/>
              <a:tabLst/>
              <a:defRPr/>
            </a:pPr>
            <a:r>
              <a:rPr lang="en-US" dirty="0"/>
              <a:t>However, we’ll see that depending on the variables at play (particularly: “do you already have someone who can manage this”, and “do you already have somewhere you can house the hardware”), this can end up being cheaper overall.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Feb 19, 2024.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 What software to run? -&gt; Do we also need to have a </a:t>
            </a:r>
            <a:r>
              <a:rPr lang="en-US" b="1" dirty="0"/>
              <a:t>database server, cache</a:t>
            </a:r>
            <a:r>
              <a:rPr lang="en-US" dirty="0"/>
              <a:t>, or similar additional software that is not our app code itself, but some sort of “middleware”?</a:t>
            </a:r>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Reasons for Twilio:</a:t>
            </a:r>
          </a:p>
          <a:p>
            <a:pPr marL="342900" indent="-342900">
              <a:buFont typeface="Arial" panose="020B0604020202020204" pitchFamily="34" charset="0"/>
              <a:buChar char="•"/>
            </a:pPr>
            <a:r>
              <a:rPr lang="en-US" dirty="0"/>
              <a:t>They provide the support (not us)</a:t>
            </a:r>
          </a:p>
          <a:p>
            <a:pPr marL="342900" indent="-342900">
              <a:buFont typeface="Arial" panose="020B0604020202020204" pitchFamily="34" charset="0"/>
              <a:buChar char="•"/>
            </a:pPr>
            <a:r>
              <a:rPr lang="en-US" dirty="0"/>
              <a:t>They provide the scaling (from 0 to 500 students using the platform)</a:t>
            </a:r>
          </a:p>
          <a:p>
            <a:pPr marL="342900" indent="-342900">
              <a:buFont typeface="Arial" panose="020B0604020202020204" pitchFamily="34" charset="0"/>
              <a:buChar char="•"/>
            </a:pPr>
            <a:r>
              <a:rPr lang="en-US" dirty="0"/>
              <a:t>We can stay within their free tier</a:t>
            </a:r>
          </a:p>
          <a:p>
            <a:pPr marL="342900" indent="-342900">
              <a:buFont typeface="Arial" panose="020B0604020202020204" pitchFamily="34" charset="0"/>
              <a:buChar char="•"/>
            </a:pPr>
            <a:endParaRPr lang="en-US" dirty="0"/>
          </a:p>
          <a:p>
            <a:pPr marL="0" indent="0">
              <a:buFont typeface="Arial" panose="020B0604020202020204" pitchFamily="34" charset="0"/>
              <a:buNone/>
            </a:pPr>
            <a:r>
              <a:rPr lang="en-US" dirty="0"/>
              <a:t>Reasons for </a:t>
            </a:r>
            <a:r>
              <a:rPr lang="en-US" dirty="0" err="1"/>
              <a:t>Jitsi</a:t>
            </a:r>
            <a:r>
              <a:rPr lang="en-US" dirty="0"/>
              <a:t>:</a:t>
            </a:r>
          </a:p>
          <a:p>
            <a:pPr marL="342900" indent="-342900">
              <a:buFont typeface="Arial" panose="020B0604020202020204" pitchFamily="34" charset="0"/>
              <a:buChar char="•"/>
            </a:pPr>
            <a:r>
              <a:rPr lang="en-US" dirty="0"/>
              <a:t>We can control the environment (what if </a:t>
            </a:r>
            <a:r>
              <a:rPr lang="en-US" dirty="0" err="1"/>
              <a:t>twilio</a:t>
            </a:r>
            <a:r>
              <a:rPr lang="en-US" dirty="0"/>
              <a:t>, e.g. announced end-of-life for this product? They announced this in Dec 2023, will be offline next Dec 2024)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SaaS is attractive when the service that is being provided is not part of your core business – you don’t have much reason to get good at it, so better to let someone else get good at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other situations where it would be clear that we should choose </a:t>
            </a:r>
            <a:r>
              <a:rPr lang="en-US" dirty="0" err="1"/>
              <a:t>jitsi</a:t>
            </a:r>
            <a:r>
              <a:rPr lang="en-US" dirty="0"/>
              <a:t>?</a:t>
            </a:r>
          </a:p>
        </p:txBody>
      </p:sp>
    </p:spTree>
    <p:extLst>
      <p:ext uri="{BB962C8B-B14F-4D97-AF65-F5344CB8AC3E}">
        <p14:creationId xmlns:p14="http://schemas.microsoft.com/office/powerpoint/2010/main" val="279562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extLst>
      <p:ext uri="{BB962C8B-B14F-4D97-AF65-F5344CB8AC3E}">
        <p14:creationId xmlns:p14="http://schemas.microsoft.com/office/powerpoint/2010/main" val="384738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478D-B78D-8098-B560-3BDB8294AD8F}"/>
            </a:ext>
          </a:extLst>
        </p:cNvPr>
        <p:cNvGrpSpPr/>
        <p:nvPr/>
      </p:nvGrpSpPr>
      <p:grpSpPr>
        <a:xfrm>
          <a:off x="0" y="0"/>
          <a:ext cx="0" cy="0"/>
          <a:chOff x="0" y="0"/>
          <a:chExt cx="0" cy="0"/>
        </a:xfrm>
      </p:grpSpPr>
      <p:sp>
        <p:nvSpPr>
          <p:cNvPr id="84" name="Shape 84">
            <a:extLst>
              <a:ext uri="{FF2B5EF4-FFF2-40B4-BE49-F238E27FC236}">
                <a16:creationId xmlns:a16="http://schemas.microsoft.com/office/drawing/2014/main" id="{99F89A7D-E0C0-9B70-7E4F-1B6D1937864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a:extLst>
              <a:ext uri="{FF2B5EF4-FFF2-40B4-BE49-F238E27FC236}">
                <a16:creationId xmlns:a16="http://schemas.microsoft.com/office/drawing/2014/main" id="{18947666-D78E-60E1-9757-30E7F9959CFB}"/>
              </a:ext>
            </a:extLst>
          </p:cNvPr>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extLst>
      <p:ext uri="{BB962C8B-B14F-4D97-AF65-F5344CB8AC3E}">
        <p14:creationId xmlns:p14="http://schemas.microsoft.com/office/powerpoint/2010/main" val="152928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How do we share the resources fairly among the different clients?</a:t>
            </a:r>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At each of these logical tiers of application infrastructure, you might consider how that tier could be shared between apps. For example, at the content delivery network level, where static files are distributed around the world and made available for fast download, you could imagine that it is fairly straightforward to put multiple applications’ files into the same storage network. At other layers, like the “application servers”, the application might require specialized resources (like system libraries, specialized hardware, </a:t>
            </a:r>
            <a:r>
              <a:rPr lang="en-US" dirty="0" err="1"/>
              <a:t>etc</a:t>
            </a:r>
            <a:r>
              <a:rPr lang="en-US" dirty="0"/>
              <a:t>)</a:t>
            </a:r>
            <a:endParaRPr dirty="0"/>
          </a:p>
        </p:txBody>
      </p:sp>
    </p:spTree>
    <p:extLst>
      <p:ext uri="{BB962C8B-B14F-4D97-AF65-F5344CB8AC3E}">
        <p14:creationId xmlns:p14="http://schemas.microsoft.com/office/powerpoint/2010/main" val="13180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a:p>
            <a:r>
              <a:rPr lang="en-US" dirty="0"/>
              <a:t>Important points that should come up when you want one over another:</a:t>
            </a:r>
          </a:p>
          <a:p>
            <a:endParaRPr lang="en-US" dirty="0"/>
          </a:p>
          <a:p>
            <a:pPr marL="342900" indent="-342900">
              <a:buFont typeface="Arial" panose="020B0604020202020204" pitchFamily="34" charset="0"/>
              <a:buChar char="•"/>
            </a:pPr>
            <a:r>
              <a:rPr lang="en-US" dirty="0"/>
              <a:t>Made at home: good when you have a lot of constraints and don’t want something generic. Consider: allergies, etc. Also good if you specifically want to develop the skills to dot his.</a:t>
            </a:r>
          </a:p>
          <a:p>
            <a:pPr marL="342900" indent="-342900">
              <a:buFont typeface="Arial" panose="020B0604020202020204" pitchFamily="34" charset="0"/>
              <a:buChar char="•"/>
            </a:pPr>
            <a:r>
              <a:rPr lang="en-US" dirty="0"/>
              <a:t>Take and bake: good when you still want to have some customization – can control how the toppings come together</a:t>
            </a:r>
          </a:p>
          <a:p>
            <a:pPr marL="342900" indent="-342900">
              <a:buFont typeface="Arial" panose="020B0604020202020204" pitchFamily="34" charset="0"/>
              <a:buChar char="•"/>
            </a:pPr>
            <a:r>
              <a:rPr lang="en-US" dirty="0"/>
              <a:t>Delivery: Good when you have limited human resources to do take and bake, can find a product that you are very satisfied with from a quality perspective. Likely different vendors with different tradeoffs (e.g. Dominos vs Otto/other fancier pizza places). You still have to do some of the work (if you don’t have a table to sit at, it is hard but I am sure we have all eaten pizza standing up or on the floor?)</a:t>
            </a:r>
          </a:p>
          <a:p>
            <a:pPr marL="342900" indent="-342900">
              <a:buFont typeface="Arial" panose="020B0604020202020204" pitchFamily="34" charset="0"/>
              <a:buChar char="•"/>
            </a:pPr>
            <a:r>
              <a:rPr lang="en-US" dirty="0"/>
              <a:t>Dining out: You pay the most, but get the most full-featured product. You can’t customize the experience anywhere near as much as if you made pizza at home, but maybe that’s a good thing?</a:t>
            </a:r>
          </a:p>
        </p:txBody>
      </p:sp>
    </p:spTree>
    <p:extLst>
      <p:ext uri="{BB962C8B-B14F-4D97-AF65-F5344CB8AC3E}">
        <p14:creationId xmlns:p14="http://schemas.microsoft.com/office/powerpoint/2010/main" val="155476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level</a:t>
            </a:r>
            <a:r>
              <a:rPr lang="en-US" dirty="0"/>
              <a:t>.</a:t>
            </a:r>
          </a:p>
          <a:p>
            <a:r>
              <a:rPr lang="en-US" dirty="0"/>
              <a:t>For example (read slide)</a:t>
            </a:r>
          </a:p>
          <a:p>
            <a:endParaRPr lang="en-US" dirty="0"/>
          </a:p>
          <a:p>
            <a:r>
              <a:rPr lang="en-US" dirty="0"/>
              <a:t>You could envision how multi-tenancy could yield significant cost savings even at a small scale: you and 5 of your buddies could rent a physical server in a data center, split the bill between yourselves, and share the resource for each of your own purposes – while saving 80% of the cost! “Cloud” is the significant expansion of multi-tenancy to otherwise unprecedented levels – hundreds of thousands of customers paying the same provider for these shared resources.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rPr dirty="0"/>
              <a:t>Title Text</a:t>
            </a:r>
          </a:p>
        </p:txBody>
      </p:sp>
      <p:sp>
        <p:nvSpPr>
          <p:cNvPr id="13" name="Body Level One…"/>
          <p:cNvSpPr txBox="1">
            <a:spLocks noGrp="1"/>
          </p:cNvSpPr>
          <p:nvPr>
            <p:ph type="body" sz="half" idx="1"/>
          </p:nvPr>
        </p:nvSpPr>
        <p:spPr>
          <a:xfrm>
            <a:off x="1078519" y="6420791"/>
            <a:ext cx="20257480" cy="3311525"/>
          </a:xfrm>
          <a:prstGeom prst="rect">
            <a:avLst/>
          </a:prstGeom>
        </p:spPr>
        <p:txBody>
          <a:bodyPr/>
          <a:lstStyle>
            <a:lvl1pPr marL="0" indent="0">
              <a:buSzTx/>
              <a:buFontTx/>
              <a:buNone/>
              <a:defRPr sz="4800">
                <a:latin typeface="Verdana"/>
                <a:ea typeface="Verdana"/>
                <a:cs typeface="Verdana"/>
                <a:sym typeface="Verdana"/>
              </a:defRPr>
            </a:lvl1pPr>
            <a:lvl2pPr marL="0" indent="457200">
              <a:buSzTx/>
              <a:buFontTx/>
              <a:buNone/>
              <a:defRPr sz="4800">
                <a:latin typeface="Verdana"/>
                <a:ea typeface="Verdana"/>
                <a:cs typeface="Verdana"/>
                <a:sym typeface="Verdana"/>
              </a:defRPr>
            </a:lvl2pPr>
            <a:lvl3pPr marL="0" indent="914400">
              <a:buSzTx/>
              <a:buFontTx/>
              <a:buNone/>
              <a:defRPr sz="4800">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2" name="Body Level One…">
            <a:extLst>
              <a:ext uri="{FF2B5EF4-FFF2-40B4-BE49-F238E27FC236}">
                <a16:creationId xmlns:a16="http://schemas.microsoft.com/office/drawing/2014/main" id="{5890B72F-962F-913B-23E3-39474EEB1F8F}"/>
              </a:ext>
            </a:extLst>
          </p:cNvPr>
          <p:cNvSpPr txBox="1">
            <a:spLocks noGrp="1"/>
          </p:cNvSpPr>
          <p:nvPr>
            <p:ph type="body" sz="half" idx="10" hasCustomPrompt="1"/>
          </p:nvPr>
        </p:nvSpPr>
        <p:spPr>
          <a:xfrm>
            <a:off x="1078519" y="10041552"/>
            <a:ext cx="20257480" cy="3311525"/>
          </a:xfrm>
          <a:prstGeom prst="rect">
            <a:avLst/>
          </a:prstGeom>
        </p:spPr>
        <p:txBody>
          <a:bodyPr anchor="b">
            <a:normAutofit/>
          </a:bodyPr>
          <a:lstStyle>
            <a:lvl1pPr marL="0" indent="0">
              <a:buSzTx/>
              <a:buFontTx/>
              <a:buNone/>
              <a:defRPr sz="3600">
                <a:latin typeface="+mj-lt"/>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sz="3600">
                <a:latin typeface="+mj-lt"/>
                <a:ea typeface="Verdana"/>
                <a:cs typeface="Verdana"/>
                <a:sym typeface="Verdana"/>
              </a:defRPr>
            </a:lvl5pPr>
          </a:lstStyle>
          <a:p>
            <a:r>
              <a:rPr dirty="0"/>
              <a:t>Body Level One</a:t>
            </a:r>
          </a:p>
          <a:p>
            <a:pPr lvl="4"/>
            <a:r>
              <a:rPr dirty="0"/>
              <a:t>Body Level Five</a:t>
            </a: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10/23/2024</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parecloud.i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ti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title"/>
          </p:nvPr>
        </p:nvSpPr>
        <p:spPr>
          <a:prstGeom prst="rect">
            <a:avLst/>
          </a:prstGeom>
        </p:spPr>
        <p:txBody>
          <a:bodyPr/>
          <a:lstStyle/>
          <a:p>
            <a:r>
              <a:rPr dirty="0"/>
              <a:t>CS 4530 Software Engineering</a:t>
            </a:r>
          </a:p>
          <a:p>
            <a:endParaRPr dirty="0"/>
          </a:p>
          <a:p>
            <a:pPr>
              <a:defRPr sz="5700"/>
            </a:pPr>
            <a:r>
              <a:rPr dirty="0"/>
              <a:t>Module 1</a:t>
            </a:r>
            <a:r>
              <a:rPr lang="en-US" dirty="0"/>
              <a:t>4</a:t>
            </a:r>
            <a:r>
              <a:rPr dirty="0"/>
              <a:t>: Principles and Patterns of Cloud Infrastructure</a:t>
            </a:r>
          </a:p>
        </p:txBody>
      </p:sp>
      <p:sp>
        <p:nvSpPr>
          <p:cNvPr id="34" name="Jonathan Bell, John Boyland, Mitch Wand…"/>
          <p:cNvSpPr txBox="1">
            <a:spLocks noGrp="1"/>
          </p:cNvSpPr>
          <p:nvPr>
            <p:ph type="body" sz="half" idx="1"/>
          </p:nvPr>
        </p:nvSpPr>
        <p:spPr>
          <a:xfrm>
            <a:off x="1078519" y="6420791"/>
            <a:ext cx="20257480" cy="6568378"/>
          </a:xfrm>
          <a:prstGeom prst="rect">
            <a:avLst/>
          </a:prstGeom>
        </p:spPr>
        <p:txBody>
          <a:bodyPr anchor="b"/>
          <a:lstStyle/>
          <a:p>
            <a:pPr>
              <a:defRPr sz="3000"/>
            </a:pPr>
            <a:r>
              <a:rPr dirty="0"/>
              <a:t>Khoury College of Computer Sciences</a:t>
            </a:r>
            <a:br>
              <a:rPr dirty="0"/>
            </a:br>
            <a:r>
              <a:rPr dirty="0"/>
              <a:t>© 202</a:t>
            </a:r>
            <a:r>
              <a:rPr lang="en-US" dirty="0"/>
              <a:t>4</a:t>
            </a:r>
            <a:r>
              <a:rPr dirty="0"/>
              <a:t> released under </a:t>
            </a:r>
            <a:r>
              <a:rPr dirty="0">
                <a:hlinkClick r:id="rId3"/>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20791"/>
            <a:ext cx="20257480" cy="2996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Adeel Bhutta 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lstStyle/>
          <a:p>
            <a:r>
              <a:rPr dirty="0"/>
              <a:t>Cloud </a:t>
            </a:r>
            <a:r>
              <a:rPr lang="en-US" dirty="0"/>
              <a:t>services gives</a:t>
            </a:r>
            <a:r>
              <a:rPr dirty="0"/>
              <a:t> on-demand access to </a:t>
            </a:r>
            <a:r>
              <a:rPr lang="en-US" dirty="0"/>
              <a:t>infrastructure, “as a service”</a:t>
            </a:r>
            <a:endParaRPr dirty="0"/>
          </a:p>
        </p:txBody>
      </p:sp>
      <p:sp>
        <p:nvSpPr>
          <p:cNvPr id="106" name="Slide Subtitle"/>
          <p:cNvSpPr txBox="1">
            <a:spLocks noGrp="1"/>
          </p:cNvSpPr>
          <p:nvPr>
            <p:ph type="body" idx="1"/>
          </p:nvPr>
        </p:nvSpPr>
        <p:spPr>
          <a:xfrm>
            <a:off x="1676400" y="3000319"/>
            <a:ext cx="20702337" cy="8702677"/>
          </a:xfrm>
          <a:prstGeom prst="rect">
            <a:avLst/>
          </a:prstGeom>
        </p:spPr>
        <p:txBody>
          <a:bodyPr/>
          <a:lstStyle/>
          <a:p>
            <a:r>
              <a:rPr dirty="0"/>
              <a:t>Vendor provides a service catalog of “</a:t>
            </a:r>
            <a:r>
              <a:rPr b="1" dirty="0"/>
              <a:t>X as a service</a:t>
            </a:r>
            <a:r>
              <a:rPr dirty="0"/>
              <a:t>” abstractions </a:t>
            </a:r>
            <a:r>
              <a:rPr lang="en-US" dirty="0"/>
              <a:t>that provide infrastructure as a service</a:t>
            </a:r>
            <a:endParaRPr dirty="0"/>
          </a:p>
          <a:p>
            <a:r>
              <a:rPr dirty="0"/>
              <a:t>API allows us to provision resources on-demand</a:t>
            </a:r>
            <a:endParaRPr lang="en-US" dirty="0"/>
          </a:p>
          <a:p>
            <a:r>
              <a:rPr lang="en-US" dirty="0"/>
              <a:t>Transfers responsibility for managing the underlying infrastructure to a vendor</a:t>
            </a:r>
            <a:endParaRPr dirty="0"/>
          </a:p>
        </p:txBody>
      </p:sp>
      <p:pic>
        <p:nvPicPr>
          <p:cNvPr id="107" name="Image" descr="Image"/>
          <p:cNvPicPr>
            <a:picLocks noChangeAspect="1"/>
          </p:cNvPicPr>
          <p:nvPr/>
        </p:nvPicPr>
        <p:blipFill>
          <a:blip r:embed="rId3"/>
          <a:stretch>
            <a:fillRect/>
          </a:stretch>
        </p:blipFill>
        <p:spPr>
          <a:xfrm>
            <a:off x="312874" y="7578892"/>
            <a:ext cx="23429387" cy="610059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lstStyle/>
          <a:p>
            <a:r>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xfrm>
            <a:off x="1676400" y="0"/>
            <a:ext cx="21031200" cy="2651126"/>
          </a:xfrm>
        </p:spPr>
        <p:txBody>
          <a:bodyPr anchor="ctr">
            <a:normAutofit/>
          </a:bodyPr>
          <a:lstStyle/>
          <a:p>
            <a:r>
              <a:rPr sz="7200" dirty="0"/>
              <a:t>Infrastructure as a Service: Virtual Machines</a:t>
            </a:r>
          </a:p>
        </p:txBody>
      </p:sp>
      <p:sp>
        <p:nvSpPr>
          <p:cNvPr id="112" name="Slide Subtitle"/>
          <p:cNvSpPr txBox="1">
            <a:spLocks noGrp="1"/>
          </p:cNvSpPr>
          <p:nvPr>
            <p:ph type="body" idx="4294967295"/>
          </p:nvPr>
        </p:nvSpPr>
        <p:spPr>
          <a:xfrm>
            <a:off x="1676400" y="2841626"/>
            <a:ext cx="11038114" cy="8705088"/>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a:bodyPr>
          <a:lstStyle/>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Virtualize a single large server into many smaller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Each VM runs its own OS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OS limits resource usage and guarantees per-VM quality</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Administration responsibilities separated for physical machine vs virtual machines</a:t>
            </a:r>
          </a:p>
          <a:p>
            <a:pPr hangingPunct="0">
              <a:spcBef>
                <a:spcPts val="0"/>
              </a:spcBef>
              <a:spcAft>
                <a:spcPts val="600"/>
              </a:spcAft>
              <a:buSzTx/>
            </a:pPr>
            <a:r>
              <a:rPr kumimoji="0" lang="en-US" sz="4800" b="0" i="0" u="none" strike="noStrike" cap="none" spc="0" normalizeH="0" baseline="0" dirty="0">
                <a:ln>
                  <a:noFill/>
                </a:ln>
                <a:solidFill>
                  <a:schemeClr val="tx1"/>
                </a:solidFill>
                <a:effectLst/>
                <a:uFillTx/>
              </a:rPr>
              <a:t>Examples:</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Cloud: Amazon EC2, Google Compute Engine, Azure</a:t>
            </a:r>
          </a:p>
          <a:p>
            <a:pPr marL="685800" lvl="1" indent="-685800" hangingPunct="0">
              <a:spcBef>
                <a:spcPts val="0"/>
              </a:spcBef>
              <a:spcAft>
                <a:spcPts val="600"/>
              </a:spcAft>
              <a:buSzTx/>
            </a:pPr>
            <a:r>
              <a:rPr kumimoji="0" lang="en-US" sz="4800" b="0" i="0" u="none" strike="noStrike" cap="none" spc="0" normalizeH="0" baseline="0" dirty="0">
                <a:ln>
                  <a:noFill/>
                </a:ln>
                <a:solidFill>
                  <a:schemeClr val="tx1"/>
                </a:solidFill>
                <a:effectLst/>
                <a:uFillTx/>
              </a:rPr>
              <a:t>On-Premises: VMWare, </a:t>
            </a:r>
            <a:r>
              <a:rPr kumimoji="0" lang="en-US" sz="4800" b="0" i="0" u="none" strike="noStrike" cap="none" spc="0" normalizeH="0" baseline="0" dirty="0" err="1">
                <a:ln>
                  <a:noFill/>
                </a:ln>
                <a:solidFill>
                  <a:schemeClr val="tx1"/>
                </a:solidFill>
                <a:effectLst/>
                <a:uFillTx/>
              </a:rPr>
              <a:t>Proxmox</a:t>
            </a:r>
            <a:endParaRPr kumimoji="0" lang="en-US" sz="4800" b="0" i="0" u="none" strike="noStrike" cap="none" spc="0" normalizeH="0" baseline="0" dirty="0">
              <a:ln>
                <a:noFill/>
              </a:ln>
              <a:solidFill>
                <a:schemeClr val="tx1"/>
              </a:solidFill>
              <a:effectLst/>
              <a:uFillTx/>
            </a:endParaRPr>
          </a:p>
        </p:txBody>
      </p:sp>
      <p:pic>
        <p:nvPicPr>
          <p:cNvPr id="53" name="Picture 52" descr="A screenshot of a computer&#10;&#10;Description automatically generated">
            <a:extLst>
              <a:ext uri="{FF2B5EF4-FFF2-40B4-BE49-F238E27FC236}">
                <a16:creationId xmlns:a16="http://schemas.microsoft.com/office/drawing/2014/main" id="{DCCCC7B4-55EE-942B-11E3-11ACB71A1831}"/>
              </a:ext>
            </a:extLst>
          </p:cNvPr>
          <p:cNvPicPr>
            <a:picLocks noChangeAspect="1"/>
          </p:cNvPicPr>
          <p:nvPr/>
        </p:nvPicPr>
        <p:blipFill>
          <a:blip r:embed="rId3"/>
          <a:srcRect t="11132" r="-1" b="10037"/>
          <a:stretch/>
        </p:blipFill>
        <p:spPr>
          <a:xfrm>
            <a:off x="13275128" y="2841626"/>
            <a:ext cx="10325100" cy="8705088"/>
          </a:xfrm>
          <a:prstGeom prst="rect">
            <a:avLst/>
          </a:prstGeom>
          <a:noFill/>
          <a:ln w="254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139571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38669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118421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38669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103288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139571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84901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
        <p:nvSpPr>
          <p:cNvPr id="6" name="Text Placeholder 2">
            <a:extLst>
              <a:ext uri="{FF2B5EF4-FFF2-40B4-BE49-F238E27FC236}">
                <a16:creationId xmlns:a16="http://schemas.microsoft.com/office/drawing/2014/main" id="{68ECE191-131B-6E0C-0CAE-C5038E94215E}"/>
              </a:ext>
            </a:extLst>
          </p:cNvPr>
          <p:cNvSpPr>
            <a:spLocks noGrp="1"/>
          </p:cNvSpPr>
          <p:nvPr>
            <p:ph type="body" idx="1"/>
          </p:nvPr>
        </p:nvSpPr>
        <p:spPr>
          <a:xfrm>
            <a:off x="1676399" y="3000375"/>
            <a:ext cx="8306907" cy="8702675"/>
          </a:xfrm>
        </p:spPr>
        <p:txBody>
          <a:bodyPr>
            <a:normAutofit/>
          </a:bodyPr>
          <a:lstStyle/>
          <a:p>
            <a:r>
              <a:rPr lang="en-US" dirty="0"/>
              <a:t>The “instruction set” is an abstraction of the underlying hardware</a:t>
            </a:r>
          </a:p>
          <a:p>
            <a:r>
              <a:rPr lang="en-US" dirty="0"/>
              <a:t>The operating system presents the same abstraction + OS calls. </a:t>
            </a:r>
          </a:p>
        </p:txBody>
      </p:sp>
    </p:spTree>
    <p:extLst>
      <p:ext uri="{BB962C8B-B14F-4D97-AF65-F5344CB8AC3E}">
        <p14:creationId xmlns:p14="http://schemas.microsoft.com/office/powerpoint/2010/main" val="36452095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fontScale="90000"/>
          </a:bodyPr>
          <a:lstStyle/>
          <a:p>
            <a:r>
              <a:rPr lang="en-US"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lstStyle/>
          <a:p>
            <a:r>
              <a:rPr dirty="0"/>
              <a:t>Virtual Machines </a:t>
            </a:r>
            <a:r>
              <a:rPr lang="en-US" dirty="0"/>
              <a:t>facilitate multi-tenancy</a:t>
            </a:r>
            <a:endParaRPr dirty="0"/>
          </a:p>
        </p:txBody>
      </p:sp>
      <p:sp>
        <p:nvSpPr>
          <p:cNvPr id="118" name="Slide Subtitle"/>
          <p:cNvSpPr txBox="1">
            <a:spLocks noGrp="1"/>
          </p:cNvSpPr>
          <p:nvPr>
            <p:ph type="body" idx="1"/>
          </p:nvPr>
        </p:nvSpPr>
        <p:spPr>
          <a:xfrm>
            <a:off x="1676399" y="3000319"/>
            <a:ext cx="17547771" cy="8702677"/>
          </a:xfrm>
          <a:prstGeom prst="rect">
            <a:avLst/>
          </a:prstGeom>
        </p:spPr>
        <p:txBody>
          <a:bodyPr>
            <a:normAutofit/>
          </a:bodyPr>
          <a:lstStyle/>
          <a:p>
            <a:r>
              <a:rPr dirty="0"/>
              <a:t>Multi-Tenancy</a:t>
            </a:r>
          </a:p>
          <a:p>
            <a:pPr lvl="1"/>
            <a:r>
              <a:rPr dirty="0"/>
              <a:t>Multiple customers sharing same physical machine, oblivious to each other</a:t>
            </a:r>
          </a:p>
          <a:p>
            <a:r>
              <a:rPr dirty="0"/>
              <a:t>Decouples application from hardware</a:t>
            </a:r>
          </a:p>
          <a:p>
            <a:pPr lvl="1"/>
            <a:r>
              <a:rPr dirty="0"/>
              <a:t>virtualization service can provide “live migration”</a:t>
            </a:r>
            <a:r>
              <a:rPr lang="en-US" dirty="0"/>
              <a:t> transparent to the operating system, maximizing utilization</a:t>
            </a:r>
            <a:endParaRPr dirty="0"/>
          </a:p>
          <a:p>
            <a:r>
              <a:rPr dirty="0"/>
              <a:t>Faster to provision and release</a:t>
            </a:r>
          </a:p>
          <a:p>
            <a:pPr lvl="1"/>
            <a:r>
              <a:rPr dirty="0"/>
              <a:t>VM v. physical machines == ~mins v. ~hours</a:t>
            </a:r>
            <a:r>
              <a:rPr lang="en-US" dirty="0"/>
              <a:t> (days?)</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lstStyle/>
          <a:p>
            <a:r>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a:r>
            <a:r>
              <a:rPr lang="en-US" dirty="0"/>
              <a:t>(base OS images are usually 3-10GB)</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lstStyle/>
          <a:p>
            <a:r>
              <a:rPr lang="en-US" dirty="0"/>
              <a:t>Containers run layered images, reducing storage space</a:t>
            </a:r>
          </a:p>
        </p:txBody>
      </p:sp>
      <p:sp>
        <p:nvSpPr>
          <p:cNvPr id="3" name="Text Placeholder 2">
            <a:extLst>
              <a:ext uri="{FF2B5EF4-FFF2-40B4-BE49-F238E27FC236}">
                <a16:creationId xmlns:a16="http://schemas.microsoft.com/office/drawing/2014/main" id="{08784337-40B3-13C8-3D16-118667213573}"/>
              </a:ext>
            </a:extLst>
          </p:cNvPr>
          <p:cNvSpPr>
            <a:spLocks noGrp="1"/>
          </p:cNvSpPr>
          <p:nvPr>
            <p:ph type="body" idx="1"/>
          </p:nvPr>
        </p:nvSpPr>
        <p:spPr>
          <a:xfrm>
            <a:off x="1676400" y="3000319"/>
            <a:ext cx="13106400" cy="8702677"/>
          </a:xfrm>
        </p:spPr>
        <p:txBody>
          <a:bodyPr/>
          <a:lstStyle/>
          <a:p>
            <a:r>
              <a:rPr lang="en-US" dirty="0">
                <a:solidFill>
                  <a:schemeClr val="tx1"/>
                </a:solidFill>
              </a:rPr>
              <a:t>Images are defined programmatically as a series of “build steps” (e.g. </a:t>
            </a:r>
            <a:r>
              <a:rPr lang="en-US" dirty="0" err="1">
                <a:solidFill>
                  <a:schemeClr val="tx1"/>
                </a:solidFill>
              </a:rPr>
              <a:t>Dockerfile</a:t>
            </a:r>
            <a:r>
              <a:rPr lang="en-US" dirty="0">
                <a:solidFill>
                  <a:schemeClr val="tx1"/>
                </a:solidFill>
              </a:rPr>
              <a:t>)</a:t>
            </a:r>
          </a:p>
          <a:p>
            <a:r>
              <a:rPr lang="en-US" dirty="0">
                <a:solidFill>
                  <a:schemeClr val="tx1"/>
                </a:solidFill>
              </a:rPr>
              <a:t>Each step in the build becomes a “layer”</a:t>
            </a:r>
          </a:p>
          <a:p>
            <a:r>
              <a:rPr lang="en-US" dirty="0">
                <a:solidFill>
                  <a:schemeClr val="tx1"/>
                </a:solidFill>
              </a:rPr>
              <a:t>Built layers can be shared and cached</a:t>
            </a:r>
          </a:p>
          <a:p>
            <a:r>
              <a:rPr lang="en-US" dirty="0">
                <a:solidFill>
                  <a:schemeClr val="tx1"/>
                </a:solidFill>
              </a:rPr>
              <a:t>To run a container, the layers are linked together with an “overlay” filesystem</a:t>
            </a:r>
          </a:p>
        </p:txBody>
      </p:sp>
      <p:sp>
        <p:nvSpPr>
          <p:cNvPr id="5" name="TextBox 4">
            <a:extLst>
              <a:ext uri="{FF2B5EF4-FFF2-40B4-BE49-F238E27FC236}">
                <a16:creationId xmlns:a16="http://schemas.microsoft.com/office/drawing/2014/main" id="{83DE9139-04DC-20AE-09B9-B43DA60578D0}"/>
              </a:ext>
            </a:extLst>
          </p:cNvPr>
          <p:cNvSpPr txBox="1"/>
          <p:nvPr/>
        </p:nvSpPr>
        <p:spPr>
          <a:xfrm>
            <a:off x="14782800" y="3000319"/>
            <a:ext cx="9423400" cy="4524315"/>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Courier New" panose="02070309020205020404" pitchFamily="49" charset="0"/>
                <a:cs typeface="Courier New" panose="02070309020205020404" pitchFamily="49" charset="0"/>
              </a:rPr>
              <a:t>FROM</a:t>
            </a:r>
            <a:r>
              <a:rPr lang="en-US" sz="2400" dirty="0">
                <a:latin typeface="Courier New" panose="02070309020205020404" pitchFamily="49" charset="0"/>
                <a:cs typeface="Courier New" panose="02070309020205020404" pitchFamily="49" charset="0"/>
              </a:rPr>
              <a:t> node:18-buster-slim</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apt-get update &amp;&amp; apt-get install python3 build-essential libpango1.0-dev libcairo2-dev </a:t>
            </a:r>
            <a:r>
              <a:rPr lang="en-US" sz="2400" dirty="0" err="1">
                <a:latin typeface="Courier New" panose="02070309020205020404" pitchFamily="49" charset="0"/>
                <a:cs typeface="Courier New" panose="02070309020205020404" pitchFamily="49" charset="0"/>
              </a:rPr>
              <a:t>libjpeg</a:t>
            </a:r>
            <a:r>
              <a:rPr lang="en-US" sz="2400" dirty="0">
                <a:latin typeface="Courier New" panose="02070309020205020404" pitchFamily="49" charset="0"/>
                <a:cs typeface="Courier New" panose="02070309020205020404" pitchFamily="49" charset="0"/>
              </a:rPr>
              <a:t>-dev </a:t>
            </a:r>
            <a:r>
              <a:rPr lang="en-US" sz="2400" dirty="0" err="1">
                <a:latin typeface="Courier New" panose="02070309020205020404" pitchFamily="49" charset="0"/>
                <a:cs typeface="Courier New" panose="02070309020205020404" pitchFamily="49" charset="0"/>
              </a:rPr>
              <a:t>libgif</a:t>
            </a:r>
            <a:r>
              <a:rPr lang="en-US" sz="2400" dirty="0">
                <a:latin typeface="Courier New" panose="02070309020205020404" pitchFamily="49" charset="0"/>
                <a:cs typeface="Courier New" panose="02070309020205020404" pitchFamily="49" charset="0"/>
              </a:rPr>
              <a:t>-dev -y</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mkdir</a:t>
            </a:r>
            <a:r>
              <a:rPr lang="en-US" sz="2400" dirty="0">
                <a:latin typeface="Courier New" panose="02070309020205020404" pitchFamily="49" charset="0"/>
                <a:cs typeface="Courier New" panose="02070309020205020404" pitchFamily="49" charset="0"/>
              </a:rPr>
              <a:t> -p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WORKDIR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r>
              <a:rPr lang="en-US" sz="2400" b="1" dirty="0">
                <a:latin typeface="Courier New" panose="02070309020205020404" pitchFamily="49" charset="0"/>
                <a:cs typeface="Courier New" panose="02070309020205020404" pitchFamily="49" charset="0"/>
              </a:rPr>
              <a:t>COPY</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usr</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src</a:t>
            </a:r>
            <a:r>
              <a:rPr lang="en-US" sz="2400" dirty="0">
                <a:latin typeface="Courier New" panose="02070309020205020404" pitchFamily="49" charset="0"/>
                <a:cs typeface="Courier New" panose="02070309020205020404" pitchFamily="49" charset="0"/>
              </a:rPr>
              <a:t>/app</a:t>
            </a:r>
          </a:p>
          <a:p>
            <a:endParaRPr lang="en-US" sz="2400"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ci </a:t>
            </a:r>
          </a:p>
          <a:p>
            <a:r>
              <a:rPr lang="en-US" sz="2400" b="1" dirty="0">
                <a:latin typeface="Courier New" panose="02070309020205020404" pitchFamily="49" charset="0"/>
                <a:cs typeface="Courier New" panose="02070309020205020404" pitchFamily="49" charset="0"/>
              </a:rPr>
              <a:t>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run build</a:t>
            </a:r>
          </a:p>
          <a:p>
            <a:r>
              <a:rPr lang="en-US" sz="2400" b="1" dirty="0">
                <a:latin typeface="Courier New" panose="02070309020205020404" pitchFamily="49" charset="0"/>
                <a:cs typeface="Courier New" panose="02070309020205020404" pitchFamily="49" charset="0"/>
              </a:rPr>
              <a:t>CMD</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npm</a:t>
            </a:r>
            <a:r>
              <a:rPr lang="en-US" sz="2400" dirty="0">
                <a:latin typeface="Courier New" panose="02070309020205020404" pitchFamily="49" charset="0"/>
                <a:cs typeface="Courier New" panose="02070309020205020404" pitchFamily="49" charset="0"/>
              </a:rPr>
              <a:t>", "start" ]</a:t>
            </a:r>
          </a:p>
        </p:txBody>
      </p:sp>
      <p:sp>
        <p:nvSpPr>
          <p:cNvPr id="6" name="TextBox 5">
            <a:extLst>
              <a:ext uri="{FF2B5EF4-FFF2-40B4-BE49-F238E27FC236}">
                <a16:creationId xmlns:a16="http://schemas.microsoft.com/office/drawing/2014/main" id="{4439C71B-A720-9853-2701-9F5048903D04}"/>
              </a:ext>
            </a:extLst>
          </p:cNvPr>
          <p:cNvSpPr txBox="1"/>
          <p:nvPr/>
        </p:nvSpPr>
        <p:spPr>
          <a:xfrm>
            <a:off x="15601304" y="7524634"/>
            <a:ext cx="7786392"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specification (</a:t>
            </a:r>
            <a:r>
              <a:rPr kumimoji="0" lang="en-US" sz="3600" b="0" i="0" u="none" strike="noStrike" cap="none" spc="0" normalizeH="0" baseline="0" dirty="0" err="1">
                <a:ln>
                  <a:noFill/>
                </a:ln>
                <a:solidFill>
                  <a:srgbClr val="000000"/>
                </a:solidFill>
                <a:effectLst/>
                <a:uFillTx/>
                <a:latin typeface="+mj-lt"/>
                <a:ea typeface="+mj-ea"/>
                <a:cs typeface="+mj-cs"/>
                <a:sym typeface="Calibri"/>
              </a:rPr>
              <a:t>Dockerfile</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grpSp>
        <p:nvGrpSpPr>
          <p:cNvPr id="13" name="Group 12">
            <a:extLst>
              <a:ext uri="{FF2B5EF4-FFF2-40B4-BE49-F238E27FC236}">
                <a16:creationId xmlns:a16="http://schemas.microsoft.com/office/drawing/2014/main" id="{9E391F8D-BA0D-DDED-872E-E1326DE01AE6}"/>
              </a:ext>
            </a:extLst>
          </p:cNvPr>
          <p:cNvGrpSpPr/>
          <p:nvPr/>
        </p:nvGrpSpPr>
        <p:grpSpPr>
          <a:xfrm>
            <a:off x="15914392" y="8415696"/>
            <a:ext cx="6907508" cy="4394200"/>
            <a:chOff x="16682742" y="8581422"/>
            <a:chExt cx="6907508" cy="4394200"/>
          </a:xfrm>
        </p:grpSpPr>
        <p:sp>
          <p:nvSpPr>
            <p:cNvPr id="12" name="Rectangle 11">
              <a:extLst>
                <a:ext uri="{FF2B5EF4-FFF2-40B4-BE49-F238E27FC236}">
                  <a16:creationId xmlns:a16="http://schemas.microsoft.com/office/drawing/2014/main" id="{07CB2E8B-AA9C-218E-DC3C-AE4CB6C6FD63}"/>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43B40395-7C40-D101-0EC7-7472F1A98673}"/>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8" name="TextBox 7">
              <a:extLst>
                <a:ext uri="{FF2B5EF4-FFF2-40B4-BE49-F238E27FC236}">
                  <a16:creationId xmlns:a16="http://schemas.microsoft.com/office/drawing/2014/main" id="{B099D4A5-D1EA-3945-3B63-428848CF90C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9" name="TextBox 8">
              <a:extLst>
                <a:ext uri="{FF2B5EF4-FFF2-40B4-BE49-F238E27FC236}">
                  <a16:creationId xmlns:a16="http://schemas.microsoft.com/office/drawing/2014/main" id="{FD948624-2A0C-0ACB-D8B6-9EA862DF9713}"/>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app</a:t>
              </a:r>
            </a:p>
          </p:txBody>
        </p:sp>
        <p:sp>
          <p:nvSpPr>
            <p:cNvPr id="10" name="TextBox 9">
              <a:extLst>
                <a:ext uri="{FF2B5EF4-FFF2-40B4-BE49-F238E27FC236}">
                  <a16:creationId xmlns:a16="http://schemas.microsoft.com/office/drawing/2014/main" id="{552B4582-478F-A772-B701-EC1701536BDC}"/>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Our compiled app</a:t>
              </a:r>
            </a:p>
          </p:txBody>
        </p:sp>
      </p:grpSp>
      <p:sp>
        <p:nvSpPr>
          <p:cNvPr id="14" name="TextBox 13">
            <a:extLst>
              <a:ext uri="{FF2B5EF4-FFF2-40B4-BE49-F238E27FC236}">
                <a16:creationId xmlns:a16="http://schemas.microsoft.com/office/drawing/2014/main" id="{F4B655BE-A0CF-93CD-9150-27737D12CC0A}"/>
              </a:ext>
            </a:extLst>
          </p:cNvPr>
          <p:cNvSpPr txBox="1"/>
          <p:nvPr/>
        </p:nvSpPr>
        <p:spPr>
          <a:xfrm>
            <a:off x="16167100" y="12937565"/>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Example image, with layers shown</a:t>
            </a:r>
          </a:p>
        </p:txBody>
      </p:sp>
    </p:spTree>
    <p:extLst>
      <p:ext uri="{BB962C8B-B14F-4D97-AF65-F5344CB8AC3E}">
        <p14:creationId xmlns:p14="http://schemas.microsoft.com/office/powerpoint/2010/main" val="42129353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7B7-38A2-8D71-B6A4-E174B8984144}"/>
              </a:ext>
            </a:extLst>
          </p:cNvPr>
          <p:cNvSpPr>
            <a:spLocks noGrp="1"/>
          </p:cNvSpPr>
          <p:nvPr>
            <p:ph type="title"/>
          </p:nvPr>
        </p:nvSpPr>
        <p:spPr/>
        <p:txBody>
          <a:bodyPr/>
          <a:lstStyle/>
          <a:p>
            <a:r>
              <a:rPr lang="en-US" dirty="0"/>
              <a:t>Containers run layered images, reducing storage space</a:t>
            </a:r>
          </a:p>
        </p:txBody>
      </p:sp>
      <p:sp>
        <p:nvSpPr>
          <p:cNvPr id="52" name="Text Placeholder 51">
            <a:extLst>
              <a:ext uri="{FF2B5EF4-FFF2-40B4-BE49-F238E27FC236}">
                <a16:creationId xmlns:a16="http://schemas.microsoft.com/office/drawing/2014/main" id="{B8B18ABA-6A43-0A10-4EBA-78611DD1BE7D}"/>
              </a:ext>
            </a:extLst>
          </p:cNvPr>
          <p:cNvSpPr>
            <a:spLocks noGrp="1"/>
          </p:cNvSpPr>
          <p:nvPr>
            <p:ph type="body" idx="1"/>
          </p:nvPr>
        </p:nvSpPr>
        <p:spPr>
          <a:xfrm>
            <a:off x="1676400" y="3000319"/>
            <a:ext cx="21031200" cy="8702677"/>
          </a:xfrm>
        </p:spPr>
        <p:txBody>
          <a:bodyPr/>
          <a:lstStyle/>
          <a:p>
            <a:r>
              <a:rPr lang="en-US" dirty="0"/>
              <a:t>Many images may share the </a:t>
            </a:r>
            <a:r>
              <a:rPr lang="en-US" i="1" dirty="0"/>
              <a:t>same</a:t>
            </a:r>
            <a:r>
              <a:rPr lang="en-US" dirty="0"/>
              <a:t> lower layers (e.g. OS, NodeJS, some system dependencies)</a:t>
            </a:r>
          </a:p>
          <a:p>
            <a:r>
              <a:rPr lang="en-US" dirty="0"/>
              <a:t>Layers are shared between images</a:t>
            </a:r>
          </a:p>
          <a:p>
            <a:r>
              <a:rPr lang="en-US" dirty="0"/>
              <a:t>Multi-tenancy: </a:t>
            </a:r>
            <a:r>
              <a:rPr lang="en-US" i="1" dirty="0"/>
              <a:t>N</a:t>
            </a:r>
            <a:r>
              <a:rPr lang="en-US" dirty="0"/>
              <a:t> running containers only require </a:t>
            </a:r>
            <a:r>
              <a:rPr lang="en-US" i="1" dirty="0"/>
              <a:t>one</a:t>
            </a:r>
            <a:r>
              <a:rPr lang="en-US" dirty="0"/>
              <a:t> copy of each layer (they are read-only)</a:t>
            </a:r>
            <a:endParaRPr lang="en-US" i="1" dirty="0"/>
          </a:p>
        </p:txBody>
      </p:sp>
      <p:grpSp>
        <p:nvGrpSpPr>
          <p:cNvPr id="53" name="Group 52">
            <a:extLst>
              <a:ext uri="{FF2B5EF4-FFF2-40B4-BE49-F238E27FC236}">
                <a16:creationId xmlns:a16="http://schemas.microsoft.com/office/drawing/2014/main" id="{67DA484E-1FF2-F2DB-2CC6-6575B911931E}"/>
              </a:ext>
            </a:extLst>
          </p:cNvPr>
          <p:cNvGrpSpPr/>
          <p:nvPr/>
        </p:nvGrpSpPr>
        <p:grpSpPr>
          <a:xfrm>
            <a:off x="5011119" y="7922256"/>
            <a:ext cx="14818962" cy="5201029"/>
            <a:chOff x="3417592" y="8455469"/>
            <a:chExt cx="14818962" cy="5201029"/>
          </a:xfrm>
        </p:grpSpPr>
        <p:grpSp>
          <p:nvGrpSpPr>
            <p:cNvPr id="54" name="Group 53">
              <a:extLst>
                <a:ext uri="{FF2B5EF4-FFF2-40B4-BE49-F238E27FC236}">
                  <a16:creationId xmlns:a16="http://schemas.microsoft.com/office/drawing/2014/main" id="{E6E2849E-9745-0AE0-0F63-A125943F36EB}"/>
                </a:ext>
              </a:extLst>
            </p:cNvPr>
            <p:cNvGrpSpPr/>
            <p:nvPr/>
          </p:nvGrpSpPr>
          <p:grpSpPr>
            <a:xfrm>
              <a:off x="3417592" y="8455469"/>
              <a:ext cx="6907508" cy="4394200"/>
              <a:chOff x="16682742" y="8581422"/>
              <a:chExt cx="6907508" cy="4394200"/>
            </a:xfrm>
          </p:grpSpPr>
          <p:sp>
            <p:nvSpPr>
              <p:cNvPr id="62" name="Rectangle 61">
                <a:extLst>
                  <a:ext uri="{FF2B5EF4-FFF2-40B4-BE49-F238E27FC236}">
                    <a16:creationId xmlns:a16="http://schemas.microsoft.com/office/drawing/2014/main" id="{13172DC0-9180-0C4E-18F8-33C907DC5AC8}"/>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6DBA6987-6912-44D5-8292-0CB103058A6D}"/>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64" name="TextBox 63">
                <a:extLst>
                  <a:ext uri="{FF2B5EF4-FFF2-40B4-BE49-F238E27FC236}">
                    <a16:creationId xmlns:a16="http://schemas.microsoft.com/office/drawing/2014/main" id="{EDB22D7F-1391-16F4-75AD-F84840FA5DD5}"/>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5" name="TextBox 64">
                <a:extLst>
                  <a:ext uri="{FF2B5EF4-FFF2-40B4-BE49-F238E27FC236}">
                    <a16:creationId xmlns:a16="http://schemas.microsoft.com/office/drawing/2014/main" id="{D915DC47-9481-34EF-E06A-BB414CE7223C}"/>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app</a:t>
                </a:r>
              </a:p>
            </p:txBody>
          </p:sp>
          <p:sp>
            <p:nvSpPr>
              <p:cNvPr id="66" name="TextBox 65">
                <a:extLst>
                  <a:ext uri="{FF2B5EF4-FFF2-40B4-BE49-F238E27FC236}">
                    <a16:creationId xmlns:a16="http://schemas.microsoft.com/office/drawing/2014/main" id="{9B8127FE-31E6-D60C-E946-68C8EB9F46A0}"/>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Orion’s compiled app</a:t>
                </a:r>
              </a:p>
            </p:txBody>
          </p:sp>
        </p:grpSp>
        <p:sp>
          <p:nvSpPr>
            <p:cNvPr id="55" name="TextBox 54">
              <a:extLst>
                <a:ext uri="{FF2B5EF4-FFF2-40B4-BE49-F238E27FC236}">
                  <a16:creationId xmlns:a16="http://schemas.microsoft.com/office/drawing/2014/main" id="{66B81F5D-B8E1-F53A-1A18-ED4EC619BA76}"/>
                </a:ext>
              </a:extLst>
            </p:cNvPr>
            <p:cNvSpPr txBox="1"/>
            <p:nvPr/>
          </p:nvSpPr>
          <p:spPr>
            <a:xfrm>
              <a:off x="8001646" y="12917836"/>
              <a:ext cx="6654800"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Two images, sharing two layers</a:t>
              </a:r>
            </a:p>
          </p:txBody>
        </p:sp>
        <p:grpSp>
          <p:nvGrpSpPr>
            <p:cNvPr id="56" name="Group 55">
              <a:extLst>
                <a:ext uri="{FF2B5EF4-FFF2-40B4-BE49-F238E27FC236}">
                  <a16:creationId xmlns:a16="http://schemas.microsoft.com/office/drawing/2014/main" id="{0AB4CC4C-E007-ED7E-C96D-15F665C1744E}"/>
                </a:ext>
              </a:extLst>
            </p:cNvPr>
            <p:cNvGrpSpPr/>
            <p:nvPr/>
          </p:nvGrpSpPr>
          <p:grpSpPr>
            <a:xfrm>
              <a:off x="11329046" y="8455469"/>
              <a:ext cx="6907508" cy="4394200"/>
              <a:chOff x="16682742" y="8581422"/>
              <a:chExt cx="6907508" cy="4394200"/>
            </a:xfrm>
          </p:grpSpPr>
          <p:sp>
            <p:nvSpPr>
              <p:cNvPr id="57" name="Rectangle 56">
                <a:extLst>
                  <a:ext uri="{FF2B5EF4-FFF2-40B4-BE49-F238E27FC236}">
                    <a16:creationId xmlns:a16="http://schemas.microsoft.com/office/drawing/2014/main" id="{BFA7A8B5-4B60-DAA5-6791-C53100DE693D}"/>
                  </a:ext>
                </a:extLst>
              </p:cNvPr>
              <p:cNvSpPr/>
              <p:nvPr/>
            </p:nvSpPr>
            <p:spPr>
              <a:xfrm>
                <a:off x="16682742" y="8581422"/>
                <a:ext cx="6907508" cy="4394200"/>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FDE867D6-704F-2890-574E-33A7218F04CB}"/>
                  </a:ext>
                </a:extLst>
              </p:cNvPr>
              <p:cNvSpPr txBox="1"/>
              <p:nvPr/>
            </p:nvSpPr>
            <p:spPr>
              <a:xfrm>
                <a:off x="17095492" y="11996391"/>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node:18-buster-slim</a:t>
                </a:r>
              </a:p>
            </p:txBody>
          </p:sp>
          <p:sp>
            <p:nvSpPr>
              <p:cNvPr id="59" name="TextBox 58">
                <a:extLst>
                  <a:ext uri="{FF2B5EF4-FFF2-40B4-BE49-F238E27FC236}">
                    <a16:creationId xmlns:a16="http://schemas.microsoft.com/office/drawing/2014/main" id="{2C41321C-311E-528D-0472-5488D80A7460}"/>
                  </a:ext>
                </a:extLst>
              </p:cNvPr>
              <p:cNvSpPr txBox="1"/>
              <p:nvPr/>
            </p:nvSpPr>
            <p:spPr>
              <a:xfrm>
                <a:off x="17095492" y="10910148"/>
                <a:ext cx="5967708" cy="95410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python3,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buildessential</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pango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cairo</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libjpeg</a:t>
                </a: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 </a:t>
                </a:r>
                <a:r>
                  <a:rPr kumimoji="0" lang="en-US" sz="25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Calibri"/>
                  </a:rPr>
                  <a:t>libgif</a:t>
                </a:r>
                <a:endPar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endParaRPr>
              </a:p>
            </p:txBody>
          </p:sp>
          <p:sp>
            <p:nvSpPr>
              <p:cNvPr id="60" name="TextBox 59">
                <a:extLst>
                  <a:ext uri="{FF2B5EF4-FFF2-40B4-BE49-F238E27FC236}">
                    <a16:creationId xmlns:a16="http://schemas.microsoft.com/office/drawing/2014/main" id="{FF7A11A5-22D9-5075-2934-4237FEBAC7D7}"/>
                  </a:ext>
                </a:extLst>
              </p:cNvPr>
              <p:cNvSpPr txBox="1"/>
              <p:nvPr/>
            </p:nvSpPr>
            <p:spPr>
              <a:xfrm>
                <a:off x="17095492" y="9903136"/>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app</a:t>
                </a:r>
              </a:p>
            </p:txBody>
          </p:sp>
          <p:sp>
            <p:nvSpPr>
              <p:cNvPr id="61" name="TextBox 60">
                <a:extLst>
                  <a:ext uri="{FF2B5EF4-FFF2-40B4-BE49-F238E27FC236}">
                    <a16:creationId xmlns:a16="http://schemas.microsoft.com/office/drawing/2014/main" id="{7F1DF5F4-A075-93D4-A40E-B3581333236B}"/>
                  </a:ext>
                </a:extLst>
              </p:cNvPr>
              <p:cNvSpPr txBox="1"/>
              <p:nvPr/>
            </p:nvSpPr>
            <p:spPr>
              <a:xfrm>
                <a:off x="17095492" y="9068030"/>
                <a:ext cx="5967708" cy="569385"/>
              </a:xfrm>
              <a:prstGeom prst="rect">
                <a:avLst/>
              </a:prstGeom>
              <a:solidFill>
                <a:schemeClr val="accent2">
                  <a:lumMod val="40000"/>
                  <a:lumOff val="6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Calibri"/>
                  </a:rPr>
                  <a:t>Ripley’s compiled app</a:t>
                </a:r>
              </a:p>
            </p:txBody>
          </p:sp>
        </p:grpSp>
      </p:grpSp>
      <p:sp>
        <p:nvSpPr>
          <p:cNvPr id="67" name="Rectangle 66">
            <a:extLst>
              <a:ext uri="{FF2B5EF4-FFF2-40B4-BE49-F238E27FC236}">
                <a16:creationId xmlns:a16="http://schemas.microsoft.com/office/drawing/2014/main" id="{EA655111-9DCF-B94A-1D95-EA62A40D4E1C}"/>
              </a:ext>
            </a:extLst>
          </p:cNvPr>
          <p:cNvSpPr/>
          <p:nvPr/>
        </p:nvSpPr>
        <p:spPr>
          <a:xfrm>
            <a:off x="5269531" y="10017569"/>
            <a:ext cx="14147800" cy="2057400"/>
          </a:xfrm>
          <a:prstGeom prst="rect">
            <a:avLst/>
          </a:prstGeom>
          <a:noFill/>
          <a:ln w="571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27739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lstStyle/>
          <a:p>
            <a:r>
              <a:rPr lang="en-US" dirty="0"/>
              <a:t>A container contains your apps and all their dependencies</a:t>
            </a:r>
            <a:endParaRPr dirty="0"/>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ECS </a:t>
            </a:r>
            <a:r>
              <a:rPr dirty="0" err="1"/>
              <a:t>Fargate</a:t>
            </a:r>
            <a:r>
              <a:rPr dirty="0"/>
              <a:t>, Azure Kubernetes, </a:t>
            </a:r>
            <a:br>
              <a:rPr dirty="0"/>
            </a:br>
            <a:r>
              <a:rPr dirty="0"/>
              <a:t>Google Kubernetes)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lstStyle/>
          <a:p>
            <a:r>
              <a:rPr dirty="0"/>
              <a:t>Learning objectives for this lesson</a:t>
            </a:r>
          </a:p>
        </p:txBody>
      </p:sp>
      <p:sp>
        <p:nvSpPr>
          <p:cNvPr id="37" name="By the end of this lesson, you should be able to…"/>
          <p:cNvSpPr txBox="1">
            <a:spLocks noGrp="1"/>
          </p:cNvSpPr>
          <p:nvPr>
            <p:ph type="body" idx="1"/>
          </p:nvPr>
        </p:nvSpPr>
        <p:spPr>
          <a:prstGeom prst="rect">
            <a:avLst/>
          </a:prstGeom>
        </p:spPr>
        <p:txBody>
          <a:bodyPr>
            <a:normAutofit/>
          </a:bodyPr>
          <a:lstStyle/>
          <a:p>
            <a:r>
              <a:rPr dirty="0"/>
              <a:t>By the end of this lesson, you should be able to…</a:t>
            </a:r>
          </a:p>
          <a:p>
            <a:pPr lvl="1"/>
            <a:r>
              <a:rPr lang="en-US" dirty="0"/>
              <a:t>Explain</a:t>
            </a:r>
            <a:r>
              <a:rPr dirty="0"/>
              <a:t> what “cloud” computing is</a:t>
            </a:r>
            <a:r>
              <a:rPr lang="en-US" dirty="0"/>
              <a:t> and why it is important</a:t>
            </a:r>
          </a:p>
          <a:p>
            <a:pPr lvl="1"/>
            <a:r>
              <a:rPr lang="en-US" dirty="0"/>
              <a:t>Explain why shared infrastructure is important in cloud computing</a:t>
            </a:r>
            <a:endParaRPr dirty="0"/>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You might put several apps in a single container, together with their dependencies</a:t>
            </a:r>
          </a:p>
          <a:p>
            <a:r>
              <a:rPr lang="en-US" dirty="0"/>
              <a:t>Might have only one copy of shared dependencies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A container contains your apps and all their dependencies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66834"/>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Tree>
    <p:extLst>
      <p:ext uri="{BB962C8B-B14F-4D97-AF65-F5344CB8AC3E}">
        <p14:creationId xmlns:p14="http://schemas.microsoft.com/office/powerpoint/2010/main" val="13847641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a:t>e.g.: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err="1"/>
              <a:t>XaaS</a:t>
            </a:r>
            <a:r>
              <a:rPr lang="en-US" dirty="0"/>
              <a:t>: Containers as a Service</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a:p>
            <a:r>
              <a:rPr lang="en-US" dirty="0"/>
              <a:t>An open standard for containers also exists (“OCI”)</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Docker is the prevailing container platform</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981E-BB2D-26CB-A98C-2A74F7E91886}"/>
              </a:ext>
            </a:extLst>
          </p:cNvPr>
          <p:cNvSpPr>
            <a:spLocks noGrp="1"/>
          </p:cNvSpPr>
          <p:nvPr>
            <p:ph type="title"/>
          </p:nvPr>
        </p:nvSpPr>
        <p:spPr/>
        <p:txBody>
          <a:bodyPr/>
          <a:lstStyle/>
          <a:p>
            <a:r>
              <a:rPr lang="en-US" dirty="0"/>
              <a:t>Tradeoffs between VMs and Containers</a:t>
            </a:r>
          </a:p>
        </p:txBody>
      </p:sp>
      <p:sp>
        <p:nvSpPr>
          <p:cNvPr id="3" name="Text Placeholder 2">
            <a:extLst>
              <a:ext uri="{FF2B5EF4-FFF2-40B4-BE49-F238E27FC236}">
                <a16:creationId xmlns:a16="http://schemas.microsoft.com/office/drawing/2014/main" id="{4649E9C3-0E78-836A-AE46-F1C962F75CB9}"/>
              </a:ext>
            </a:extLst>
          </p:cNvPr>
          <p:cNvSpPr>
            <a:spLocks noGrp="1"/>
          </p:cNvSpPr>
          <p:nvPr>
            <p:ph type="body" idx="1"/>
          </p:nvPr>
        </p:nvSpPr>
        <p:spPr/>
        <p:txBody>
          <a:bodyPr>
            <a:normAutofit fontScale="92500" lnSpcReduction="10000"/>
          </a:bodyPr>
          <a:lstStyle/>
          <a:p>
            <a:r>
              <a:rPr lang="en-US" dirty="0"/>
              <a:t>Performance is comparable</a:t>
            </a:r>
          </a:p>
          <a:p>
            <a:r>
              <a:rPr lang="en-US" dirty="0"/>
              <a:t>Each VM has a copy of the OS and libraries</a:t>
            </a:r>
          </a:p>
          <a:p>
            <a:pPr lvl="1"/>
            <a:r>
              <a:rPr lang="en-US" dirty="0"/>
              <a:t>Higher resource overhead</a:t>
            </a:r>
          </a:p>
          <a:p>
            <a:pPr lvl="1"/>
            <a:r>
              <a:rPr lang="en-US" dirty="0"/>
              <a:t>Slower to provision</a:t>
            </a:r>
          </a:p>
          <a:p>
            <a:pPr lvl="1"/>
            <a:r>
              <a:rPr lang="en-US" dirty="0"/>
              <a:t>Support for wider variety of OS’s</a:t>
            </a:r>
          </a:p>
          <a:p>
            <a:r>
              <a:rPr lang="en-US" dirty="0"/>
              <a:t>Containers are “lightweight”</a:t>
            </a:r>
          </a:p>
          <a:p>
            <a:pPr lvl="1"/>
            <a:r>
              <a:rPr lang="en-US" dirty="0"/>
              <a:t>Lower resource overhead</a:t>
            </a:r>
          </a:p>
          <a:p>
            <a:pPr lvl="1"/>
            <a:r>
              <a:rPr lang="en-US" dirty="0"/>
              <a:t>Faster to provision</a:t>
            </a:r>
          </a:p>
          <a:p>
            <a:pPr lvl="1"/>
            <a:r>
              <a:rPr lang="en-US" dirty="0"/>
              <a:t>Potential for compatibility issues, especially with older software</a:t>
            </a:r>
          </a:p>
        </p:txBody>
      </p:sp>
    </p:spTree>
    <p:extLst>
      <p:ext uri="{BB962C8B-B14F-4D97-AF65-F5344CB8AC3E}">
        <p14:creationId xmlns:p14="http://schemas.microsoft.com/office/powerpoint/2010/main" val="35368677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lstStyle/>
          <a:p>
            <a:r>
              <a:rPr lang="en-US" dirty="0"/>
              <a:t>Platform-as-a-Service: vendor supplies OS + middleware</a:t>
            </a:r>
            <a:endParaRPr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fontScale="92500" lnSpcReduction="10000"/>
          </a:bodyPr>
          <a:lstStyle/>
          <a:p>
            <a:r>
              <a:rPr dirty="0"/>
              <a:t>Middleware is the stuff between our app and a user’s requests:</a:t>
            </a:r>
            <a:endParaRPr lang="en-US" dirty="0"/>
          </a:p>
          <a:p>
            <a:pPr lvl="1"/>
            <a:r>
              <a:rPr lang="en-US" dirty="0"/>
              <a:t>Content delivery networks: Cache static content</a:t>
            </a:r>
            <a:endParaRPr dirty="0"/>
          </a:p>
          <a:p>
            <a:pPr lvl="1"/>
            <a:r>
              <a:rPr lang="en-US" dirty="0"/>
              <a:t>Web Servers</a:t>
            </a:r>
            <a:r>
              <a:rPr dirty="0"/>
              <a:t>: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37" name="Group 36">
            <a:extLst>
              <a:ext uri="{FF2B5EF4-FFF2-40B4-BE49-F238E27FC236}">
                <a16:creationId xmlns:a16="http://schemas.microsoft.com/office/drawing/2014/main" id="{FF1982D6-59C3-A434-47D8-B03DF0E7A32D}"/>
              </a:ext>
            </a:extLst>
          </p:cNvPr>
          <p:cNvGrpSpPr/>
          <p:nvPr/>
        </p:nvGrpSpPr>
        <p:grpSpPr>
          <a:xfrm>
            <a:off x="16121998" y="3572219"/>
            <a:ext cx="8262002" cy="8130777"/>
            <a:chOff x="12670313" y="2315754"/>
            <a:chExt cx="11406877" cy="11225701"/>
          </a:xfrm>
        </p:grpSpPr>
        <p:sp>
          <p:nvSpPr>
            <p:cNvPr id="2" name="Connection Line">
              <a:extLst>
                <a:ext uri="{FF2B5EF4-FFF2-40B4-BE49-F238E27FC236}">
                  <a16:creationId xmlns:a16="http://schemas.microsoft.com/office/drawing/2014/main" id="{22266E9D-FE97-69A0-13BE-88EA3EAD61B0}"/>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3" name="Image" descr="Image">
              <a:extLst>
                <a:ext uri="{FF2B5EF4-FFF2-40B4-BE49-F238E27FC236}">
                  <a16:creationId xmlns:a16="http://schemas.microsoft.com/office/drawing/2014/main" id="{E58CCE05-319F-0776-F550-45708B7778C6}"/>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4" name="Group">
              <a:extLst>
                <a:ext uri="{FF2B5EF4-FFF2-40B4-BE49-F238E27FC236}">
                  <a16:creationId xmlns:a16="http://schemas.microsoft.com/office/drawing/2014/main" id="{5C650E13-E758-7EE7-CDDB-F31BC881F89B}"/>
                </a:ext>
              </a:extLst>
            </p:cNvPr>
            <p:cNvGrpSpPr/>
            <p:nvPr/>
          </p:nvGrpSpPr>
          <p:grpSpPr>
            <a:xfrm>
              <a:off x="15800536" y="4131209"/>
              <a:ext cx="5791315" cy="1991007"/>
              <a:chOff x="0" y="0"/>
              <a:chExt cx="5791314" cy="1991005"/>
            </a:xfrm>
          </p:grpSpPr>
          <p:pic>
            <p:nvPicPr>
              <p:cNvPr id="5" name="Image" descr="Image">
                <a:extLst>
                  <a:ext uri="{FF2B5EF4-FFF2-40B4-BE49-F238E27FC236}">
                    <a16:creationId xmlns:a16="http://schemas.microsoft.com/office/drawing/2014/main" id="{3F57B2C1-AA9F-8D5B-C365-7A2C4C46508C}"/>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6" name="Image" descr="Image">
                <a:extLst>
                  <a:ext uri="{FF2B5EF4-FFF2-40B4-BE49-F238E27FC236}">
                    <a16:creationId xmlns:a16="http://schemas.microsoft.com/office/drawing/2014/main" id="{C1A1DEC3-C173-F132-CC05-3EA68389712C}"/>
                  </a:ext>
                </a:extLst>
              </p:cNvPr>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7" name="Image" descr="Image">
                <a:extLst>
                  <a:ext uri="{FF2B5EF4-FFF2-40B4-BE49-F238E27FC236}">
                    <a16:creationId xmlns:a16="http://schemas.microsoft.com/office/drawing/2014/main" id="{7BFACB25-962D-4F41-152C-F9FCF20877EA}"/>
                  </a:ext>
                </a:extLst>
              </p:cNvPr>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8" name="Image" descr="Image">
                <a:extLst>
                  <a:ext uri="{FF2B5EF4-FFF2-40B4-BE49-F238E27FC236}">
                    <a16:creationId xmlns:a16="http://schemas.microsoft.com/office/drawing/2014/main" id="{EEED8588-2773-36BD-2849-8DEFC39A1DBA}"/>
                  </a:ext>
                </a:extLst>
              </p:cNvPr>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9" name="Image" descr="Image">
                <a:extLst>
                  <a:ext uri="{FF2B5EF4-FFF2-40B4-BE49-F238E27FC236}">
                    <a16:creationId xmlns:a16="http://schemas.microsoft.com/office/drawing/2014/main" id="{1366A8D4-CCDC-9DF5-3E48-C7C16A71D646}"/>
                  </a:ext>
                </a:extLst>
              </p:cNvPr>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10" name="Image" descr="Image">
                <a:extLst>
                  <a:ext uri="{FF2B5EF4-FFF2-40B4-BE49-F238E27FC236}">
                    <a16:creationId xmlns:a16="http://schemas.microsoft.com/office/drawing/2014/main" id="{2655ADB9-147C-583F-D6FD-F467788FD34B}"/>
                  </a:ext>
                </a:extLst>
              </p:cNvPr>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11" name="Group">
              <a:extLst>
                <a:ext uri="{FF2B5EF4-FFF2-40B4-BE49-F238E27FC236}">
                  <a16:creationId xmlns:a16="http://schemas.microsoft.com/office/drawing/2014/main" id="{5F68D4B9-815A-A8F9-7CE0-173AFA9C4EA8}"/>
                </a:ext>
              </a:extLst>
            </p:cNvPr>
            <p:cNvGrpSpPr/>
            <p:nvPr/>
          </p:nvGrpSpPr>
          <p:grpSpPr>
            <a:xfrm>
              <a:off x="16251670" y="6709961"/>
              <a:ext cx="4888953" cy="1631238"/>
              <a:chOff x="250" y="-20"/>
              <a:chExt cx="4888951" cy="1631236"/>
            </a:xfrm>
          </p:grpSpPr>
          <p:pic>
            <p:nvPicPr>
              <p:cNvPr id="12" name="Image" descr="Image">
                <a:extLst>
                  <a:ext uri="{FF2B5EF4-FFF2-40B4-BE49-F238E27FC236}">
                    <a16:creationId xmlns:a16="http://schemas.microsoft.com/office/drawing/2014/main" id="{B21A7823-F82C-BB12-31C3-0A268D0AF4BB}"/>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3" name="Image" descr="Image">
                <a:extLst>
                  <a:ext uri="{FF2B5EF4-FFF2-40B4-BE49-F238E27FC236}">
                    <a16:creationId xmlns:a16="http://schemas.microsoft.com/office/drawing/2014/main" id="{1B66ED6E-D1DB-B5B7-B801-F8AFE37BD453}"/>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4" name="Image" descr="Image">
                <a:extLst>
                  <a:ext uri="{FF2B5EF4-FFF2-40B4-BE49-F238E27FC236}">
                    <a16:creationId xmlns:a16="http://schemas.microsoft.com/office/drawing/2014/main" id="{A1473E2B-D0BA-2449-7201-97D6B4E150BF}"/>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15" name="Image" descr="Image">
                <a:extLst>
                  <a:ext uri="{FF2B5EF4-FFF2-40B4-BE49-F238E27FC236}">
                    <a16:creationId xmlns:a16="http://schemas.microsoft.com/office/drawing/2014/main" id="{ED3651C0-6902-D241-A54F-B1FFB694EB4A}"/>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16" name="Group">
              <a:extLst>
                <a:ext uri="{FF2B5EF4-FFF2-40B4-BE49-F238E27FC236}">
                  <a16:creationId xmlns:a16="http://schemas.microsoft.com/office/drawing/2014/main" id="{1D86F81D-BDA2-75F7-3A2C-F39C1CC00C0B}"/>
                </a:ext>
              </a:extLst>
            </p:cNvPr>
            <p:cNvGrpSpPr/>
            <p:nvPr/>
          </p:nvGrpSpPr>
          <p:grpSpPr>
            <a:xfrm>
              <a:off x="16136320" y="9464131"/>
              <a:ext cx="5321870" cy="1735747"/>
              <a:chOff x="0" y="0"/>
              <a:chExt cx="5321869" cy="1735745"/>
            </a:xfrm>
          </p:grpSpPr>
          <p:pic>
            <p:nvPicPr>
              <p:cNvPr id="17" name="Image" descr="Image">
                <a:extLst>
                  <a:ext uri="{FF2B5EF4-FFF2-40B4-BE49-F238E27FC236}">
                    <a16:creationId xmlns:a16="http://schemas.microsoft.com/office/drawing/2014/main" id="{03A4A917-5B9B-5679-7CF5-926F4FDB0EAE}"/>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18" name="Image" descr="Image">
                <a:extLst>
                  <a:ext uri="{FF2B5EF4-FFF2-40B4-BE49-F238E27FC236}">
                    <a16:creationId xmlns:a16="http://schemas.microsoft.com/office/drawing/2014/main" id="{798F5D6F-9A04-F5DB-FE11-729F514FC4AD}"/>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19" name="Image" descr="Image">
                <a:extLst>
                  <a:ext uri="{FF2B5EF4-FFF2-40B4-BE49-F238E27FC236}">
                    <a16:creationId xmlns:a16="http://schemas.microsoft.com/office/drawing/2014/main" id="{531CE02C-5A15-DC9B-5361-6AFE7379DA4D}"/>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20" name="Image" descr="Image">
                <a:extLst>
                  <a:ext uri="{FF2B5EF4-FFF2-40B4-BE49-F238E27FC236}">
                    <a16:creationId xmlns:a16="http://schemas.microsoft.com/office/drawing/2014/main" id="{5107F4C9-2E59-ABD2-871A-6A8C143162E4}"/>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21" name="Content Delivery Network">
              <a:extLst>
                <a:ext uri="{FF2B5EF4-FFF2-40B4-BE49-F238E27FC236}">
                  <a16:creationId xmlns:a16="http://schemas.microsoft.com/office/drawing/2014/main" id="{3BCABB0C-8F0C-B529-6488-1286155062A1}"/>
                </a:ext>
              </a:extLst>
            </p:cNvPr>
            <p:cNvSpPr txBox="1"/>
            <p:nvPr/>
          </p:nvSpPr>
          <p:spPr>
            <a:xfrm>
              <a:off x="21812110" y="4071028"/>
              <a:ext cx="2265080" cy="2111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Content Delivery Network</a:t>
              </a:r>
            </a:p>
          </p:txBody>
        </p:sp>
        <p:sp>
          <p:nvSpPr>
            <p:cNvPr id="22" name="Web Servers">
              <a:extLst>
                <a:ext uri="{FF2B5EF4-FFF2-40B4-BE49-F238E27FC236}">
                  <a16:creationId xmlns:a16="http://schemas.microsoft.com/office/drawing/2014/main" id="{E59AA0B8-99C3-3A64-3ECC-3C6BB3DD0970}"/>
                </a:ext>
              </a:extLst>
            </p:cNvPr>
            <p:cNvSpPr txBox="1"/>
            <p:nvPr/>
          </p:nvSpPr>
          <p:spPr>
            <a:xfrm>
              <a:off x="21490641" y="6774214"/>
              <a:ext cx="2265080"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Web Servers</a:t>
              </a:r>
            </a:p>
          </p:txBody>
        </p:sp>
        <p:sp>
          <p:nvSpPr>
            <p:cNvPr id="23" name="App Servers">
              <a:extLst>
                <a:ext uri="{FF2B5EF4-FFF2-40B4-BE49-F238E27FC236}">
                  <a16:creationId xmlns:a16="http://schemas.microsoft.com/office/drawing/2014/main" id="{2775B01D-B2A7-BCA1-6330-3B726530AE4F}"/>
                </a:ext>
              </a:extLst>
            </p:cNvPr>
            <p:cNvSpPr txBox="1"/>
            <p:nvPr/>
          </p:nvSpPr>
          <p:spPr>
            <a:xfrm>
              <a:off x="21490641" y="9595017"/>
              <a:ext cx="2265080"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App Servers</a:t>
              </a:r>
            </a:p>
          </p:txBody>
        </p:sp>
        <p:pic>
          <p:nvPicPr>
            <p:cNvPr id="24" name="Image" descr="Image">
              <a:extLst>
                <a:ext uri="{FF2B5EF4-FFF2-40B4-BE49-F238E27FC236}">
                  <a16:creationId xmlns:a16="http://schemas.microsoft.com/office/drawing/2014/main" id="{F6DC5123-FCE6-DD00-4B50-F231DB2BA31D}"/>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25" name="Image" descr="Image">
              <a:extLst>
                <a:ext uri="{FF2B5EF4-FFF2-40B4-BE49-F238E27FC236}">
                  <a16:creationId xmlns:a16="http://schemas.microsoft.com/office/drawing/2014/main" id="{09CBE424-14D1-6534-6AF4-9D567974B5DF}"/>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26" name="Database servers">
              <a:extLst>
                <a:ext uri="{FF2B5EF4-FFF2-40B4-BE49-F238E27FC236}">
                  <a16:creationId xmlns:a16="http://schemas.microsoft.com/office/drawing/2014/main" id="{3EFF0322-5B7C-79C0-0513-E98A17CC1730}"/>
                </a:ext>
              </a:extLst>
            </p:cNvPr>
            <p:cNvSpPr txBox="1"/>
            <p:nvPr/>
          </p:nvSpPr>
          <p:spPr>
            <a:xfrm>
              <a:off x="21202518" y="12067485"/>
              <a:ext cx="2553201"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sz="3000" dirty="0"/>
                <a:t>Database servers</a:t>
              </a:r>
            </a:p>
          </p:txBody>
        </p:sp>
        <p:pic>
          <p:nvPicPr>
            <p:cNvPr id="27" name="Image" descr="Image">
              <a:extLst>
                <a:ext uri="{FF2B5EF4-FFF2-40B4-BE49-F238E27FC236}">
                  <a16:creationId xmlns:a16="http://schemas.microsoft.com/office/drawing/2014/main" id="{4B0DA39B-35D7-E268-8945-24D70B2C76B5}"/>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28" name="Group">
              <a:extLst>
                <a:ext uri="{FF2B5EF4-FFF2-40B4-BE49-F238E27FC236}">
                  <a16:creationId xmlns:a16="http://schemas.microsoft.com/office/drawing/2014/main" id="{3C2BC300-820E-29C3-97BF-B0ED8942AF36}"/>
                </a:ext>
              </a:extLst>
            </p:cNvPr>
            <p:cNvGrpSpPr/>
            <p:nvPr/>
          </p:nvGrpSpPr>
          <p:grpSpPr>
            <a:xfrm>
              <a:off x="13661096" y="9509965"/>
              <a:ext cx="1865537" cy="1991007"/>
              <a:chOff x="0" y="0"/>
              <a:chExt cx="1865535" cy="1991005"/>
            </a:xfrm>
          </p:grpSpPr>
          <p:pic>
            <p:nvPicPr>
              <p:cNvPr id="29" name="Image" descr="Image">
                <a:extLst>
                  <a:ext uri="{FF2B5EF4-FFF2-40B4-BE49-F238E27FC236}">
                    <a16:creationId xmlns:a16="http://schemas.microsoft.com/office/drawing/2014/main" id="{FC23CB29-1002-52CB-AD43-E7954CBBE886}"/>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30" name="Image" descr="Image">
                <a:extLst>
                  <a:ext uri="{FF2B5EF4-FFF2-40B4-BE49-F238E27FC236}">
                    <a16:creationId xmlns:a16="http://schemas.microsoft.com/office/drawing/2014/main" id="{3904532E-A6B3-658E-DE49-7631CAC76E1B}"/>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31" name="Misc Services">
              <a:extLst>
                <a:ext uri="{FF2B5EF4-FFF2-40B4-BE49-F238E27FC236}">
                  <a16:creationId xmlns:a16="http://schemas.microsoft.com/office/drawing/2014/main" id="{CDD92B1F-3453-4042-EF80-63AFEE84058B}"/>
                </a:ext>
              </a:extLst>
            </p:cNvPr>
            <p:cNvSpPr txBox="1"/>
            <p:nvPr/>
          </p:nvSpPr>
          <p:spPr>
            <a:xfrm>
              <a:off x="12670313" y="11750920"/>
              <a:ext cx="3056092" cy="147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sz="3000" dirty="0"/>
                <a:t>Monitoring/Telemetry</a:t>
              </a:r>
              <a:endParaRPr sz="3000" dirty="0"/>
            </a:p>
          </p:txBody>
        </p:sp>
        <p:sp>
          <p:nvSpPr>
            <p:cNvPr id="32" name="Connection Line">
              <a:extLst>
                <a:ext uri="{FF2B5EF4-FFF2-40B4-BE49-F238E27FC236}">
                  <a16:creationId xmlns:a16="http://schemas.microsoft.com/office/drawing/2014/main" id="{BBE85B52-C429-A9FA-B064-EF05BF6797C6}"/>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33" name="Group">
              <a:extLst>
                <a:ext uri="{FF2B5EF4-FFF2-40B4-BE49-F238E27FC236}">
                  <a16:creationId xmlns:a16="http://schemas.microsoft.com/office/drawing/2014/main" id="{A0E29727-FE14-2E12-1CB6-BC7D2BDD5301}"/>
                </a:ext>
              </a:extLst>
            </p:cNvPr>
            <p:cNvGrpSpPr/>
            <p:nvPr/>
          </p:nvGrpSpPr>
          <p:grpSpPr>
            <a:xfrm>
              <a:off x="13138644" y="2735629"/>
              <a:ext cx="2312568" cy="3285713"/>
              <a:chOff x="0" y="0"/>
              <a:chExt cx="2312567" cy="3285711"/>
            </a:xfrm>
          </p:grpSpPr>
          <p:pic>
            <p:nvPicPr>
              <p:cNvPr id="34" name="Image" descr="Image">
                <a:extLst>
                  <a:ext uri="{FF2B5EF4-FFF2-40B4-BE49-F238E27FC236}">
                    <a16:creationId xmlns:a16="http://schemas.microsoft.com/office/drawing/2014/main" id="{5CE962CF-F818-DDF8-13DA-F07B6C5843A4}"/>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35" name="Clients">
                <a:extLst>
                  <a:ext uri="{FF2B5EF4-FFF2-40B4-BE49-F238E27FC236}">
                    <a16:creationId xmlns:a16="http://schemas.microsoft.com/office/drawing/2014/main" id="{B215B2D5-D859-39D3-3C15-DD2E5C9F38AC}"/>
                  </a:ext>
                </a:extLst>
              </p:cNvPr>
              <p:cNvSpPr txBox="1"/>
              <p:nvPr/>
            </p:nvSpPr>
            <p:spPr>
              <a:xfrm>
                <a:off x="493342" y="2449136"/>
                <a:ext cx="1819225" cy="8365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sz="3000" dirty="0"/>
                  <a:t>Clients</a:t>
                </a:r>
              </a:p>
            </p:txBody>
          </p:sp>
        </p:grpSp>
        <p:sp>
          <p:nvSpPr>
            <p:cNvPr id="36" name="Connection Line">
              <a:extLst>
                <a:ext uri="{FF2B5EF4-FFF2-40B4-BE49-F238E27FC236}">
                  <a16:creationId xmlns:a16="http://schemas.microsoft.com/office/drawing/2014/main" id="{A1FE37DA-788E-24A7-01DF-2D18BBD56890}"/>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lstStyle/>
          <a:p>
            <a:r>
              <a:rPr dirty="0"/>
              <a:t>PaaS</a:t>
            </a:r>
            <a:r>
              <a:rPr lang="en-US" dirty="0"/>
              <a:t> is often the</a:t>
            </a:r>
            <a:r>
              <a:rPr dirty="0"/>
              <a:t> simplest choice for app deployment</a:t>
            </a:r>
          </a:p>
        </p:txBody>
      </p:sp>
      <p:sp>
        <p:nvSpPr>
          <p:cNvPr id="301" name="Slide Subtitle"/>
          <p:cNvSpPr txBox="1">
            <a:spLocks noGrp="1"/>
          </p:cNvSpPr>
          <p:nvPr>
            <p:ph type="body" idx="1"/>
          </p:nvPr>
        </p:nvSpPr>
        <p:spPr>
          <a:xfrm>
            <a:off x="1676400" y="3000319"/>
            <a:ext cx="18440400" cy="8702677"/>
          </a:xfrm>
          <a:prstGeom prst="rect">
            <a:avLst/>
          </a:prstGeom>
        </p:spPr>
        <p:txBody>
          <a:bodyPr>
            <a:normAutofit/>
          </a:bodyPr>
          <a:lstStyle/>
          <a:p>
            <a:r>
              <a:rPr b="1" dirty="0"/>
              <a:t>Platform-as-a-Service</a:t>
            </a:r>
            <a:r>
              <a:rPr dirty="0"/>
              <a:t> provides components most apps need, fully managed by the vendor: load balancer, monitoring, application server</a:t>
            </a:r>
          </a:p>
          <a:p>
            <a:r>
              <a:rPr lang="en-US" dirty="0"/>
              <a:t>Some PaaS run your app in a container: </a:t>
            </a:r>
            <a:r>
              <a:rPr sz="4000" dirty="0"/>
              <a:t>Heroku, AWS Elastic Beanstalk, Google App Engine</a:t>
            </a:r>
            <a:r>
              <a:rPr lang="en-US" sz="4000" dirty="0"/>
              <a:t>, Railway, </a:t>
            </a:r>
            <a:r>
              <a:rPr lang="en-US" sz="4000" dirty="0" err="1"/>
              <a:t>Vercel</a:t>
            </a:r>
            <a:r>
              <a:rPr lang="en-US" sz="4000" dirty="0"/>
              <a:t>…</a:t>
            </a:r>
            <a:endParaRPr sz="4000" dirty="0"/>
          </a:p>
          <a:p>
            <a:r>
              <a:rPr lang="en-US" dirty="0"/>
              <a:t>Other PaaS run your apps as individual functions/event handlers: </a:t>
            </a:r>
            <a:r>
              <a:rPr sz="4000" dirty="0"/>
              <a:t>AWS Lambda, Google Cloud Functions, Azure Functions</a:t>
            </a:r>
          </a:p>
          <a:p>
            <a:r>
              <a:rPr lang="en-US" dirty="0"/>
              <a:t>Other</a:t>
            </a:r>
            <a:r>
              <a:rPr dirty="0"/>
              <a:t> </a:t>
            </a:r>
            <a:r>
              <a:rPr dirty="0" err="1"/>
              <a:t>PaaSs</a:t>
            </a:r>
            <a:r>
              <a:rPr dirty="0"/>
              <a:t> provide databases and authentication</a:t>
            </a:r>
            <a:r>
              <a:rPr lang="en-US" dirty="0"/>
              <a:t>, and run your functions/event handlers: </a:t>
            </a:r>
            <a:r>
              <a:rPr sz="4000"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lstStyle/>
          <a:p>
            <a:r>
              <a:rPr lang="en-US" dirty="0"/>
              <a:t>PaaS in the style of Heroku runs containers</a:t>
            </a:r>
            <a:endParaRPr dirty="0"/>
          </a:p>
        </p:txBody>
      </p:sp>
      <p:sp>
        <p:nvSpPr>
          <p:cNvPr id="332" name="Slide Subtitle"/>
          <p:cNvSpPr txBox="1">
            <a:spLocks noGrp="1"/>
          </p:cNvSpPr>
          <p:nvPr>
            <p:ph type="body" idx="1"/>
          </p:nvPr>
        </p:nvSpPr>
        <p:spPr>
          <a:xfrm>
            <a:off x="1676400" y="3000319"/>
            <a:ext cx="15774692" cy="10080681"/>
          </a:xfrm>
          <a:prstGeom prst="rect">
            <a:avLst/>
          </a:prstGeom>
        </p:spPr>
        <p:txBody>
          <a:bodyPr>
            <a:normAutofit fontScale="92500" lnSpcReduction="20000"/>
          </a:bodyPr>
          <a:lstStyle/>
          <a:p>
            <a:r>
              <a:rPr dirty="0"/>
              <a:t>Takes a web app as input</a:t>
            </a:r>
          </a:p>
          <a:p>
            <a:pPr lvl="1"/>
            <a:r>
              <a:rPr lang="en-US" dirty="0"/>
              <a:t>Provide an </a:t>
            </a:r>
            <a:r>
              <a:rPr dirty="0"/>
              <a:t>entry point to code, e.g. “</a:t>
            </a:r>
            <a:r>
              <a:rPr dirty="0" err="1"/>
              <a:t>npm</a:t>
            </a:r>
            <a:r>
              <a:rPr dirty="0"/>
              <a:t> start”</a:t>
            </a:r>
            <a:r>
              <a:rPr lang="en-US" dirty="0"/>
              <a:t>, or optionally, a container specification</a:t>
            </a:r>
            <a:endParaRPr dirty="0"/>
          </a:p>
          <a:p>
            <a:r>
              <a:rPr dirty="0"/>
              <a:t>Hosts web app at chosen URL, can scale resources up/down on-demand</a:t>
            </a:r>
          </a:p>
          <a:p>
            <a:pPr lvl="1"/>
            <a:r>
              <a:rPr dirty="0"/>
              <a:t>Load balancer fully managed by Heroku, scaling transparent</a:t>
            </a:r>
          </a:p>
          <a:p>
            <a:pPr lvl="1"/>
            <a:r>
              <a:rPr dirty="0"/>
              <a:t>Auto-scale down to use no resources, spins up container on reception of a request</a:t>
            </a:r>
          </a:p>
          <a:p>
            <a:pPr lvl="1"/>
            <a:r>
              <a:rPr dirty="0"/>
              <a:t>Dashboard for monitoring/reporting</a:t>
            </a:r>
            <a:endParaRPr lang="en-US" dirty="0"/>
          </a:p>
          <a:p>
            <a:r>
              <a:rPr lang="en-US" dirty="0"/>
              <a:t>Newcomers provide similar functionality (</a:t>
            </a:r>
            <a:r>
              <a:rPr lang="en-US" dirty="0" err="1"/>
              <a:t>Vercel</a:t>
            </a:r>
            <a:r>
              <a:rPr lang="en-US" dirty="0"/>
              <a:t>, Railway, </a:t>
            </a:r>
            <a:r>
              <a:rPr lang="en-US" dirty="0" err="1"/>
              <a:t>etc</a:t>
            </a:r>
            <a:r>
              <a:rPr lang="en-US" dirty="0"/>
              <a:t>)</a:t>
            </a:r>
          </a:p>
          <a:p>
            <a:r>
              <a:rPr lang="en-US" dirty="0"/>
              <a:t>Host PaaS on-premises, too (</a:t>
            </a:r>
            <a:r>
              <a:rPr lang="en-US" dirty="0" err="1"/>
              <a:t>Caprover</a:t>
            </a:r>
            <a:r>
              <a:rPr lang="en-US" dirty="0"/>
              <a:t>)</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rPr dirty="0"/>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rPr dirty="0"/>
              <a:t>HTTP requests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lstStyle/>
          <a:p>
            <a:r>
              <a:rPr dirty="0"/>
              <a:t>Self-managed vs Vendor-managed Infrastructure</a:t>
            </a:r>
            <a:r>
              <a:rPr lang="en-US" dirty="0"/>
              <a:t> Tradeoffs</a:t>
            </a:r>
            <a:endParaRPr dirty="0"/>
          </a:p>
        </p:txBody>
      </p:sp>
      <p:sp>
        <p:nvSpPr>
          <p:cNvPr id="415" name="Slide Subtitle"/>
          <p:cNvSpPr txBox="1">
            <a:spLocks noGrp="1"/>
          </p:cNvSpPr>
          <p:nvPr>
            <p:ph type="body" idx="1"/>
          </p:nvPr>
        </p:nvSpPr>
        <p:spPr>
          <a:xfrm>
            <a:off x="1676400" y="3000319"/>
            <a:ext cx="14598446" cy="8702677"/>
          </a:xfrm>
          <a:prstGeom prst="rect">
            <a:avLst/>
          </a:prstGeom>
        </p:spPr>
        <p:txBody>
          <a:bodyPr>
            <a:normAutofit fontScale="92500" lnSpcReduction="20000"/>
          </a:bodyPr>
          <a:lstStyle/>
          <a:p>
            <a:r>
              <a:rPr lang="en-US" dirty="0"/>
              <a:t>Consider who manages each tier in the stack</a:t>
            </a:r>
          </a:p>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a:t>
            </a:r>
            <a:r>
              <a:rPr lang="en-US" dirty="0"/>
              <a:t>more flexibility in scaling</a:t>
            </a:r>
            <a:endParaRPr dirty="0"/>
          </a:p>
          <a:p>
            <a:r>
              <a:rPr dirty="0"/>
              <a:t>Benefits to self-managed options:</a:t>
            </a:r>
          </a:p>
          <a:p>
            <a:pPr lvl="1"/>
            <a:r>
              <a:rPr dirty="0"/>
              <a:t>Greater flexibility </a:t>
            </a:r>
            <a:r>
              <a:rPr lang="en-US" dirty="0"/>
              <a:t>to migrate between software platforms</a:t>
            </a:r>
            <a:endParaRPr dirty="0"/>
          </a:p>
          <a:p>
            <a:pPr lvl="1"/>
            <a:r>
              <a:rPr lang="en-US" dirty="0"/>
              <a:t>More capital investment, potentially less operating expenses</a:t>
            </a:r>
            <a:endParaRPr dirty="0"/>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69" name="Group"/>
          <p:cNvGrpSpPr/>
          <p:nvPr/>
        </p:nvGrpSpPr>
        <p:grpSpPr>
          <a:xfrm>
            <a:off x="20530624" y="37396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6759398" y="3715732"/>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lstStyle/>
          <a:p>
            <a:r>
              <a:t>Cloud Infrastructure is best for variable workloads</a:t>
            </a:r>
          </a:p>
        </p:txBody>
      </p:sp>
      <p:sp>
        <p:nvSpPr>
          <p:cNvPr id="500" name="Slide Subtitle"/>
          <p:cNvSpPr txBox="1">
            <a:spLocks noGrp="1"/>
          </p:cNvSpPr>
          <p:nvPr>
            <p:ph type="body" idx="1"/>
          </p:nvPr>
        </p:nvSpPr>
        <p:spPr>
          <a:prstGeom prst="rect">
            <a:avLst/>
          </a:prstGeom>
        </p:spPr>
        <p:txBody>
          <a:bodyPr>
            <a:normAutofit fontScale="70000" lnSpcReduction="20000"/>
          </a:bodyPr>
          <a:lstStyle/>
          <a:p>
            <a:r>
              <a:rPr dirty="0"/>
              <a:t>Consider: </a:t>
            </a:r>
          </a:p>
          <a:p>
            <a:pPr lvl="1"/>
            <a:r>
              <a:rPr dirty="0"/>
              <a:t>Does your workload benefit from ability to scale up or down?</a:t>
            </a:r>
            <a:endParaRPr lang="en-US" dirty="0"/>
          </a:p>
          <a:p>
            <a:pPr lvl="1"/>
            <a:r>
              <a:rPr lang="en-US" dirty="0"/>
              <a:t>Variable workloads have different demands over time (most common)</a:t>
            </a:r>
          </a:p>
          <a:p>
            <a:pPr lvl="1"/>
            <a:r>
              <a:rPr lang="en-US" dirty="0"/>
              <a:t>Constant workloads require sustained resources (less common)</a:t>
            </a:r>
            <a:endParaRPr dirty="0"/>
          </a:p>
          <a:p>
            <a:r>
              <a:rPr dirty="0"/>
              <a:t>Example: </a:t>
            </a:r>
          </a:p>
          <a:p>
            <a:pPr lvl="1"/>
            <a:r>
              <a:rPr lang="en-US" dirty="0"/>
              <a:t>N</a:t>
            </a:r>
            <a:r>
              <a:rPr dirty="0"/>
              <a:t>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a:t>
            </a:r>
            <a:r>
              <a:rPr lang="en-US" dirty="0"/>
              <a:t>7a</a:t>
            </a:r>
            <a:r>
              <a:rPr dirty="0"/>
              <a:t>.xlarge instances, $0.1</a:t>
            </a:r>
            <a:r>
              <a:rPr lang="en-US" dirty="0"/>
              <a:t>53</a:t>
            </a:r>
            <a:r>
              <a:rPr dirty="0"/>
              <a:t>/VM-hour)</a:t>
            </a:r>
          </a:p>
          <a:p>
            <a:pPr lvl="1"/>
            <a:r>
              <a:rPr dirty="0"/>
              <a:t>10 VMs for 1 year + 290 VMs for 1 month: $</a:t>
            </a:r>
            <a:r>
              <a:rPr lang="en-US" dirty="0"/>
              <a:t>45,792.90</a:t>
            </a:r>
            <a:endParaRPr dirty="0"/>
          </a:p>
          <a:p>
            <a:pPr lvl="1"/>
            <a:r>
              <a:rPr dirty="0"/>
              <a:t>300 VMs for 1 year: $</a:t>
            </a:r>
            <a:r>
              <a:rPr lang="en-US" dirty="0"/>
              <a:t>402,084.00</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rPr dirty="0"/>
              <a:t>“Public” clouds are connected to the internet and available for anyone to use</a:t>
            </a:r>
          </a:p>
          <a:p>
            <a:pPr lvl="1"/>
            <a:r>
              <a:rPr dirty="0"/>
              <a:t>Examples: Amazon, Azure, Google Cloud, </a:t>
            </a:r>
            <a:r>
              <a:rPr dirty="0" err="1"/>
              <a:t>DigitalOcean</a:t>
            </a:r>
            <a:endParaRPr dirty="0"/>
          </a:p>
          <a:p>
            <a:r>
              <a:rPr dirty="0"/>
              <a:t>“Private” clouds use cloud technologies with on-premises, self-managed hardware</a:t>
            </a:r>
          </a:p>
          <a:p>
            <a:pPr lvl="1"/>
            <a:r>
              <a:rPr dirty="0"/>
              <a:t>Cost-effective when a large scale of baseline resources are needed</a:t>
            </a:r>
          </a:p>
          <a:p>
            <a:pPr lvl="1"/>
            <a:r>
              <a:rPr dirty="0"/>
              <a:t>Example management software: OpenStack, VMWare, </a:t>
            </a:r>
            <a:r>
              <a:rPr dirty="0" err="1"/>
              <a:t>Proxmox</a:t>
            </a:r>
            <a:r>
              <a:rPr dirty="0"/>
              <a:t>, Kubernetes</a:t>
            </a:r>
          </a:p>
          <a:p>
            <a:r>
              <a:rPr dirty="0"/>
              <a:t>“Hybrid” clouds integrate private and public (or multiple public) clouds</a:t>
            </a:r>
          </a:p>
          <a:p>
            <a:pPr lvl="1"/>
            <a:r>
              <a:rPr dirty="0"/>
              <a:t>Effective approach to “burst” capacity from private cloud to public cloud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lstStyle/>
          <a:p>
            <a:r>
              <a:rPr dirty="0"/>
              <a:t>How to deploy web apps?</a:t>
            </a:r>
          </a:p>
        </p:txBody>
      </p:sp>
      <p:sp>
        <p:nvSpPr>
          <p:cNvPr id="42" name="Slide Subtitle"/>
          <p:cNvSpPr txBox="1">
            <a:spLocks noGrp="1"/>
          </p:cNvSpPr>
          <p:nvPr>
            <p:ph type="body" idx="1"/>
          </p:nvPr>
        </p:nvSpPr>
        <p:spPr>
          <a:prstGeom prst="rect">
            <a:avLst/>
          </a:prstGeom>
        </p:spPr>
        <p:txBody>
          <a:bodyPr>
            <a:normAutofit fontScale="92500" lnSpcReduction="20000"/>
          </a:bodyPr>
          <a:lstStyle/>
          <a:p>
            <a:r>
              <a:rPr dirty="0"/>
              <a:t>What we need:</a:t>
            </a:r>
          </a:p>
          <a:p>
            <a:pPr lvl="1"/>
            <a:r>
              <a:rPr dirty="0"/>
              <a:t>A server that can run our application</a:t>
            </a:r>
          </a:p>
          <a:p>
            <a:pPr lvl="1"/>
            <a:r>
              <a:rPr dirty="0"/>
              <a:t>A network that is configured to route requests from an address to that server</a:t>
            </a:r>
          </a:p>
          <a:p>
            <a:r>
              <a:rPr dirty="0"/>
              <a:t>Questions to think about:</a:t>
            </a:r>
          </a:p>
          <a:p>
            <a:pPr lvl="1"/>
            <a:r>
              <a:rPr dirty="0"/>
              <a:t>What software do we need to run besides our application code?</a:t>
            </a:r>
            <a:r>
              <a:rPr lang="en-US" dirty="0"/>
              <a:t> </a:t>
            </a:r>
            <a:r>
              <a:rPr lang="en-US" sz="4300" dirty="0"/>
              <a:t>(Databases, caches, </a:t>
            </a:r>
            <a:r>
              <a:rPr lang="en-US" sz="4300" dirty="0" err="1"/>
              <a:t>etc</a:t>
            </a:r>
            <a:r>
              <a:rPr lang="en-US" sz="4300" dirty="0"/>
              <a:t>?)</a:t>
            </a:r>
            <a:endParaRPr sz="4300" dirty="0"/>
          </a:p>
          <a:p>
            <a:pPr lvl="1"/>
            <a:r>
              <a:rPr dirty="0"/>
              <a:t>Where does this server come from?</a:t>
            </a:r>
            <a:r>
              <a:rPr lang="en-US" dirty="0"/>
              <a:t> </a:t>
            </a:r>
            <a:r>
              <a:rPr lang="en-US" sz="4300" dirty="0"/>
              <a:t>(Buy/Borrow?)</a:t>
            </a:r>
            <a:endParaRPr sz="4300" dirty="0"/>
          </a:p>
          <a:p>
            <a:pPr lvl="1"/>
            <a:r>
              <a:rPr dirty="0"/>
              <a:t>Who else gets to use this server?</a:t>
            </a:r>
            <a:r>
              <a:rPr lang="en-US" dirty="0"/>
              <a:t> </a:t>
            </a:r>
            <a:r>
              <a:rPr lang="en-US" sz="4300" dirty="0"/>
              <a:t>(Multi-tenancy or exclusive?)</a:t>
            </a:r>
            <a:endParaRPr sz="4300" dirty="0"/>
          </a:p>
          <a:p>
            <a:pPr lvl="1"/>
            <a:r>
              <a:rPr dirty="0"/>
              <a:t>Who maintains the server and software?</a:t>
            </a:r>
            <a:r>
              <a:rPr lang="en-US" dirty="0"/>
              <a:t> </a:t>
            </a:r>
            <a:r>
              <a:rPr lang="en-US" sz="4300" dirty="0"/>
              <a:t>(Updates OS, libraries, </a:t>
            </a:r>
            <a:r>
              <a:rPr lang="en-US" sz="4300" dirty="0" err="1"/>
              <a:t>etc</a:t>
            </a:r>
            <a:r>
              <a:rPr lang="en-US" sz="4300" dirty="0"/>
              <a:t>?)</a:t>
            </a:r>
            <a:endParaRPr sz="4300" dirty="0"/>
          </a:p>
        </p:txBody>
      </p:sp>
      <p:pic>
        <p:nvPicPr>
          <p:cNvPr id="43" name="Image" descr="Image"/>
          <p:cNvPicPr>
            <a:picLocks noChangeAspect="1"/>
          </p:cNvPicPr>
          <p:nvPr/>
        </p:nvPicPr>
        <p:blipFill>
          <a:blip r:embed="rId3"/>
          <a:stretch>
            <a:fillRect/>
          </a:stretch>
        </p:blipFill>
        <p:spPr>
          <a:xfrm>
            <a:off x="17704593" y="3993279"/>
            <a:ext cx="7042052" cy="969487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dirty="0"/>
              <a:t>Software as a Service</a:t>
            </a:r>
            <a:r>
              <a:rPr lang="en-US" dirty="0"/>
              <a:t> adds more vendor-managed apps</a:t>
            </a:r>
            <a:endParaRPr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B9-DF38-C480-9751-E0AD9906F927}"/>
              </a:ext>
            </a:extLst>
          </p:cNvPr>
          <p:cNvSpPr>
            <a:spLocks noGrp="1"/>
          </p:cNvSpPr>
          <p:nvPr>
            <p:ph type="title"/>
          </p:nvPr>
        </p:nvSpPr>
        <p:spPr/>
        <p:txBody>
          <a:bodyPr/>
          <a:lstStyle/>
          <a:p>
            <a:r>
              <a:rPr lang="en-US" dirty="0"/>
              <a:t>On-Premises vs SaaS: </a:t>
            </a:r>
            <a:r>
              <a:rPr lang="en-US" dirty="0" err="1"/>
              <a:t>Jitsi</a:t>
            </a:r>
            <a:r>
              <a:rPr lang="en-US" dirty="0"/>
              <a:t> vs Twilio Video</a:t>
            </a:r>
          </a:p>
        </p:txBody>
      </p:sp>
      <p:sp>
        <p:nvSpPr>
          <p:cNvPr id="3" name="Text Placeholder 2">
            <a:extLst>
              <a:ext uri="{FF2B5EF4-FFF2-40B4-BE49-F238E27FC236}">
                <a16:creationId xmlns:a16="http://schemas.microsoft.com/office/drawing/2014/main" id="{C3E03C97-E3AD-67AD-C059-DB1E62C648D0}"/>
              </a:ext>
            </a:extLst>
          </p:cNvPr>
          <p:cNvSpPr>
            <a:spLocks noGrp="1"/>
          </p:cNvSpPr>
          <p:nvPr>
            <p:ph type="body" idx="1"/>
          </p:nvPr>
        </p:nvSpPr>
        <p:spPr/>
        <p:txBody>
          <a:bodyPr>
            <a:normAutofit fontScale="92500" lnSpcReduction="10000"/>
          </a:bodyPr>
          <a:lstStyle/>
          <a:p>
            <a:r>
              <a:rPr lang="en-US" dirty="0"/>
              <a:t>Consider an app like </a:t>
            </a:r>
            <a:r>
              <a:rPr lang="en-US" dirty="0" err="1"/>
              <a:t>Covey.town</a:t>
            </a:r>
            <a:r>
              <a:rPr lang="en-US" dirty="0"/>
              <a:t> that needs embedded video chat</a:t>
            </a:r>
          </a:p>
          <a:p>
            <a:r>
              <a:rPr lang="en-US" dirty="0"/>
              <a:t>Twilio Programmable Video:</a:t>
            </a:r>
          </a:p>
          <a:p>
            <a:pPr lvl="1"/>
            <a:r>
              <a:rPr lang="en-US" dirty="0"/>
              <a:t>Fully hosted SaaS</a:t>
            </a:r>
          </a:p>
          <a:p>
            <a:pPr lvl="1"/>
            <a:r>
              <a:rPr lang="en-US" dirty="0"/>
              <a:t>Priced per-minute</a:t>
            </a:r>
          </a:p>
          <a:p>
            <a:r>
              <a:rPr lang="en-US" dirty="0" err="1"/>
              <a:t>Jitsi</a:t>
            </a:r>
            <a:r>
              <a:rPr lang="en-US" dirty="0"/>
              <a:t> Meet:</a:t>
            </a:r>
          </a:p>
          <a:p>
            <a:pPr lvl="1"/>
            <a:r>
              <a:rPr lang="en-US" dirty="0"/>
              <a:t>Open-source</a:t>
            </a:r>
          </a:p>
          <a:p>
            <a:pPr lvl="1"/>
            <a:r>
              <a:rPr lang="en-US" dirty="0"/>
              <a:t>Run on-premises, or in cloud</a:t>
            </a:r>
          </a:p>
          <a:p>
            <a:r>
              <a:rPr lang="en-US" dirty="0"/>
              <a:t>When might you choose one or other? Why did we choose Twilio for </a:t>
            </a:r>
            <a:r>
              <a:rPr lang="en-US" dirty="0" err="1"/>
              <a:t>Covey.Town</a:t>
            </a:r>
            <a:r>
              <a:rPr lang="en-US" dirty="0"/>
              <a:t>?</a:t>
            </a:r>
          </a:p>
        </p:txBody>
      </p:sp>
      <p:pic>
        <p:nvPicPr>
          <p:cNvPr id="4" name="Picture 2" descr="Conversation Areas in Covey.Town">
            <a:extLst>
              <a:ext uri="{FF2B5EF4-FFF2-40B4-BE49-F238E27FC236}">
                <a16:creationId xmlns:a16="http://schemas.microsoft.com/office/drawing/2014/main" id="{97FA97CC-8CE2-D3CE-4D71-B394446CB4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43012" y="4599116"/>
            <a:ext cx="7464997" cy="528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336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lang="en-US" dirty="0"/>
              <a:t>“X</a:t>
            </a:r>
            <a:r>
              <a:rPr dirty="0"/>
              <a:t> as a Service</a:t>
            </a:r>
            <a:r>
              <a:rPr lang="en-US" dirty="0"/>
              <a:t>" offers several abstractions to choose from depending on your needs</a:t>
            </a:r>
            <a:endParaRPr dirty="0"/>
          </a:p>
        </p:txBody>
      </p:sp>
      <p:sp>
        <p:nvSpPr>
          <p:cNvPr id="358" name="Vendor-managed"/>
          <p:cNvSpPr txBox="1"/>
          <p:nvPr/>
        </p:nvSpPr>
        <p:spPr>
          <a:xfrm>
            <a:off x="19883147" y="12671233"/>
            <a:ext cx="3783695" cy="518091"/>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Vendor-managed</a:t>
            </a:r>
          </a:p>
        </p:txBody>
      </p:sp>
      <p:grpSp>
        <p:nvGrpSpPr>
          <p:cNvPr id="384" name="Group"/>
          <p:cNvGrpSpPr/>
          <p:nvPr/>
        </p:nvGrpSpPr>
        <p:grpSpPr>
          <a:xfrm>
            <a:off x="12801600" y="3639532"/>
            <a:ext cx="3362795" cy="8063463"/>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19883147" y="3583895"/>
            <a:ext cx="3871325" cy="811909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
        <p:nvSpPr>
          <p:cNvPr id="5" name="Text Placeholder 4">
            <a:extLst>
              <a:ext uri="{FF2B5EF4-FFF2-40B4-BE49-F238E27FC236}">
                <a16:creationId xmlns:a16="http://schemas.microsoft.com/office/drawing/2014/main" id="{C0FA7232-F829-63E7-73BA-735F56174D7D}"/>
              </a:ext>
            </a:extLst>
          </p:cNvPr>
          <p:cNvSpPr>
            <a:spLocks noGrp="1"/>
          </p:cNvSpPr>
          <p:nvPr>
            <p:ph type="body" idx="1"/>
          </p:nvPr>
        </p:nvSpPr>
        <p:spPr>
          <a:xfrm>
            <a:off x="1676400" y="3000319"/>
            <a:ext cx="6469577" cy="8702677"/>
          </a:xfrm>
        </p:spPr>
        <p:txBody>
          <a:bodyPr>
            <a:normAutofit lnSpcReduction="10000"/>
          </a:bodyPr>
          <a:lstStyle/>
          <a:p>
            <a:r>
              <a:rPr lang="en-US" dirty="0"/>
              <a:t>Vendor manages different levels of the stack, achieving economies of scale</a:t>
            </a:r>
          </a:p>
          <a:p>
            <a:r>
              <a:rPr lang="en-US" dirty="0"/>
              <a:t>When would you choose one over the other?</a:t>
            </a:r>
          </a:p>
          <a:p>
            <a:r>
              <a:rPr lang="en-US" dirty="0"/>
              <a:t>Explore some options at </a:t>
            </a:r>
            <a:r>
              <a:rPr lang="en-US" dirty="0">
                <a:hlinkClick r:id="rId3"/>
              </a:rPr>
              <a:t>https://comparecloud.in/</a:t>
            </a:r>
            <a:r>
              <a:rPr lang="en-US" dirty="0"/>
              <a:t> </a:t>
            </a:r>
          </a:p>
          <a:p>
            <a:endParaRPr lang="en-US" dirty="0"/>
          </a:p>
          <a:p>
            <a:endParaRPr lang="en-US" dirty="0"/>
          </a:p>
        </p:txBody>
      </p:sp>
      <p:sp>
        <p:nvSpPr>
          <p:cNvPr id="6" name="Self-managed">
            <a:extLst>
              <a:ext uri="{FF2B5EF4-FFF2-40B4-BE49-F238E27FC236}">
                <a16:creationId xmlns:a16="http://schemas.microsoft.com/office/drawing/2014/main" id="{D241E2A1-41CD-951D-FC23-D7680B968493}"/>
              </a:ext>
            </a:extLst>
          </p:cNvPr>
          <p:cNvSpPr txBox="1"/>
          <p:nvPr/>
        </p:nvSpPr>
        <p:spPr>
          <a:xfrm>
            <a:off x="9367999" y="12578335"/>
            <a:ext cx="3261274" cy="518091"/>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2438337">
              <a:defRPr sz="2700" i="1">
                <a:latin typeface="Helvetica Neue"/>
                <a:ea typeface="Helvetica Neue"/>
                <a:cs typeface="Helvetica Neue"/>
                <a:sym typeface="Helvetica Neue"/>
              </a:defRPr>
            </a:lvl1pPr>
          </a:lstStyle>
          <a:p>
            <a:r>
              <a:rPr dirty="0"/>
              <a:t>Self-managed</a:t>
            </a:r>
          </a:p>
        </p:txBody>
      </p:sp>
      <p:grpSp>
        <p:nvGrpSpPr>
          <p:cNvPr id="7" name="Group">
            <a:extLst>
              <a:ext uri="{FF2B5EF4-FFF2-40B4-BE49-F238E27FC236}">
                <a16:creationId xmlns:a16="http://schemas.microsoft.com/office/drawing/2014/main" id="{31F9CF9C-7B8B-9F27-8F7C-7B4A6D3F593F}"/>
              </a:ext>
            </a:extLst>
          </p:cNvPr>
          <p:cNvGrpSpPr/>
          <p:nvPr/>
        </p:nvGrpSpPr>
        <p:grpSpPr>
          <a:xfrm>
            <a:off x="9342598" y="3639532"/>
            <a:ext cx="3362793" cy="7987264"/>
            <a:chOff x="0" y="0"/>
            <a:chExt cx="3362792" cy="7987263"/>
          </a:xfrm>
        </p:grpSpPr>
        <p:grpSp>
          <p:nvGrpSpPr>
            <p:cNvPr id="8" name="Physical data center">
              <a:extLst>
                <a:ext uri="{FF2B5EF4-FFF2-40B4-BE49-F238E27FC236}">
                  <a16:creationId xmlns:a16="http://schemas.microsoft.com/office/drawing/2014/main" id="{D1040FF5-8655-0F73-B158-D2ACF3CED348}"/>
                </a:ext>
              </a:extLst>
            </p:cNvPr>
            <p:cNvGrpSpPr/>
            <p:nvPr/>
          </p:nvGrpSpPr>
          <p:grpSpPr>
            <a:xfrm>
              <a:off x="76119" y="6648287"/>
              <a:ext cx="3210553" cy="766024"/>
              <a:chOff x="0" y="0"/>
              <a:chExt cx="3210552" cy="766023"/>
            </a:xfrm>
          </p:grpSpPr>
          <p:sp>
            <p:nvSpPr>
              <p:cNvPr id="31" name="Rectangle">
                <a:extLst>
                  <a:ext uri="{FF2B5EF4-FFF2-40B4-BE49-F238E27FC236}">
                    <a16:creationId xmlns:a16="http://schemas.microsoft.com/office/drawing/2014/main" id="{7DE2B210-B5B5-37C4-A9B6-9976502E375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 name="Physical data center">
                <a:extLst>
                  <a:ext uri="{FF2B5EF4-FFF2-40B4-BE49-F238E27FC236}">
                    <a16:creationId xmlns:a16="http://schemas.microsoft.com/office/drawing/2014/main" id="{0C3D2050-9E83-A99B-ACF4-463676DED80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9" name="Network">
              <a:extLst>
                <a:ext uri="{FF2B5EF4-FFF2-40B4-BE49-F238E27FC236}">
                  <a16:creationId xmlns:a16="http://schemas.microsoft.com/office/drawing/2014/main" id="{A4C27095-BA67-8857-49BF-4101653FD595}"/>
                </a:ext>
              </a:extLst>
            </p:cNvPr>
            <p:cNvGrpSpPr/>
            <p:nvPr/>
          </p:nvGrpSpPr>
          <p:grpSpPr>
            <a:xfrm>
              <a:off x="76119" y="5698533"/>
              <a:ext cx="3210553" cy="766024"/>
              <a:chOff x="0" y="0"/>
              <a:chExt cx="3210552" cy="766023"/>
            </a:xfrm>
          </p:grpSpPr>
          <p:sp>
            <p:nvSpPr>
              <p:cNvPr id="29" name="Rectangle">
                <a:extLst>
                  <a:ext uri="{FF2B5EF4-FFF2-40B4-BE49-F238E27FC236}">
                    <a16:creationId xmlns:a16="http://schemas.microsoft.com/office/drawing/2014/main" id="{FC534D81-AA34-35E4-381B-B21CEB47371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 name="Network">
                <a:extLst>
                  <a:ext uri="{FF2B5EF4-FFF2-40B4-BE49-F238E27FC236}">
                    <a16:creationId xmlns:a16="http://schemas.microsoft.com/office/drawing/2014/main" id="{4470441B-14B9-BD33-A536-FDE9C8529DC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rPr dirty="0"/>
                  <a:t>Network</a:t>
                </a:r>
              </a:p>
            </p:txBody>
          </p:sp>
        </p:grpSp>
        <p:grpSp>
          <p:nvGrpSpPr>
            <p:cNvPr id="10" name="Storage">
              <a:extLst>
                <a:ext uri="{FF2B5EF4-FFF2-40B4-BE49-F238E27FC236}">
                  <a16:creationId xmlns:a16="http://schemas.microsoft.com/office/drawing/2014/main" id="{EAC8358A-3050-89F2-9E40-CA2A2AB10C98}"/>
                </a:ext>
              </a:extLst>
            </p:cNvPr>
            <p:cNvGrpSpPr/>
            <p:nvPr/>
          </p:nvGrpSpPr>
          <p:grpSpPr>
            <a:xfrm>
              <a:off x="76119" y="4748776"/>
              <a:ext cx="3210553" cy="766025"/>
              <a:chOff x="0" y="0"/>
              <a:chExt cx="3210552" cy="766024"/>
            </a:xfrm>
          </p:grpSpPr>
          <p:sp>
            <p:nvSpPr>
              <p:cNvPr id="27" name="Rectangle">
                <a:extLst>
                  <a:ext uri="{FF2B5EF4-FFF2-40B4-BE49-F238E27FC236}">
                    <a16:creationId xmlns:a16="http://schemas.microsoft.com/office/drawing/2014/main" id="{10767639-4854-F24D-2713-2A9B5782E8E2}"/>
                  </a:ext>
                </a:extLst>
              </p:cNvPr>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 name="Storage">
                <a:extLst>
                  <a:ext uri="{FF2B5EF4-FFF2-40B4-BE49-F238E27FC236}">
                    <a16:creationId xmlns:a16="http://schemas.microsoft.com/office/drawing/2014/main" id="{1B2A3E50-8217-4CFB-E1A0-D240141187F4}"/>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11" name="Physical Server">
              <a:extLst>
                <a:ext uri="{FF2B5EF4-FFF2-40B4-BE49-F238E27FC236}">
                  <a16:creationId xmlns:a16="http://schemas.microsoft.com/office/drawing/2014/main" id="{BE79F167-EA90-2DC2-0E86-967C7C523122}"/>
                </a:ext>
              </a:extLst>
            </p:cNvPr>
            <p:cNvGrpSpPr/>
            <p:nvPr/>
          </p:nvGrpSpPr>
          <p:grpSpPr>
            <a:xfrm>
              <a:off x="76119" y="3799021"/>
              <a:ext cx="3210553" cy="766024"/>
              <a:chOff x="0" y="0"/>
              <a:chExt cx="3210552" cy="766023"/>
            </a:xfrm>
          </p:grpSpPr>
          <p:sp>
            <p:nvSpPr>
              <p:cNvPr id="25" name="Rectangle">
                <a:extLst>
                  <a:ext uri="{FF2B5EF4-FFF2-40B4-BE49-F238E27FC236}">
                    <a16:creationId xmlns:a16="http://schemas.microsoft.com/office/drawing/2014/main" id="{44387634-308F-C5C8-AA9A-C306BB1208DB}"/>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 name="Physical Server">
                <a:extLst>
                  <a:ext uri="{FF2B5EF4-FFF2-40B4-BE49-F238E27FC236}">
                    <a16:creationId xmlns:a16="http://schemas.microsoft.com/office/drawing/2014/main" id="{6CFE9005-8579-1D72-25F4-0BD2227A13A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12" name="Operating System">
              <a:extLst>
                <a:ext uri="{FF2B5EF4-FFF2-40B4-BE49-F238E27FC236}">
                  <a16:creationId xmlns:a16="http://schemas.microsoft.com/office/drawing/2014/main" id="{F7597312-D16A-59C9-8BBD-07483DE76B1B}"/>
                </a:ext>
              </a:extLst>
            </p:cNvPr>
            <p:cNvGrpSpPr/>
            <p:nvPr/>
          </p:nvGrpSpPr>
          <p:grpSpPr>
            <a:xfrm>
              <a:off x="76119" y="1899511"/>
              <a:ext cx="3210553" cy="766024"/>
              <a:chOff x="0" y="0"/>
              <a:chExt cx="3210552" cy="766023"/>
            </a:xfrm>
          </p:grpSpPr>
          <p:sp>
            <p:nvSpPr>
              <p:cNvPr id="23" name="Rectangle">
                <a:extLst>
                  <a:ext uri="{FF2B5EF4-FFF2-40B4-BE49-F238E27FC236}">
                    <a16:creationId xmlns:a16="http://schemas.microsoft.com/office/drawing/2014/main" id="{5AF9CF77-9F82-232D-3C4C-1A2291C35060}"/>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 name="Operating System">
                <a:extLst>
                  <a:ext uri="{FF2B5EF4-FFF2-40B4-BE49-F238E27FC236}">
                    <a16:creationId xmlns:a16="http://schemas.microsoft.com/office/drawing/2014/main" id="{21AE809A-111A-E302-A950-7911EC64A61B}"/>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13" name="Middleware">
              <a:extLst>
                <a:ext uri="{FF2B5EF4-FFF2-40B4-BE49-F238E27FC236}">
                  <a16:creationId xmlns:a16="http://schemas.microsoft.com/office/drawing/2014/main" id="{7D3C250E-F07D-DDD3-441E-1633477AAA8D}"/>
                </a:ext>
              </a:extLst>
            </p:cNvPr>
            <p:cNvGrpSpPr/>
            <p:nvPr/>
          </p:nvGrpSpPr>
          <p:grpSpPr>
            <a:xfrm>
              <a:off x="76119" y="949755"/>
              <a:ext cx="3210553" cy="766024"/>
              <a:chOff x="0" y="0"/>
              <a:chExt cx="3210552" cy="766023"/>
            </a:xfrm>
          </p:grpSpPr>
          <p:sp>
            <p:nvSpPr>
              <p:cNvPr id="21" name="Rectangle">
                <a:extLst>
                  <a:ext uri="{FF2B5EF4-FFF2-40B4-BE49-F238E27FC236}">
                    <a16:creationId xmlns:a16="http://schemas.microsoft.com/office/drawing/2014/main" id="{0B09179B-C2B8-810C-FEBC-C5290EC68E5E}"/>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2" name="Middleware">
                <a:extLst>
                  <a:ext uri="{FF2B5EF4-FFF2-40B4-BE49-F238E27FC236}">
                    <a16:creationId xmlns:a16="http://schemas.microsoft.com/office/drawing/2014/main" id="{34D218FB-4013-8090-BED2-C23217E4401D}"/>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14" name="Application">
              <a:extLst>
                <a:ext uri="{FF2B5EF4-FFF2-40B4-BE49-F238E27FC236}">
                  <a16:creationId xmlns:a16="http://schemas.microsoft.com/office/drawing/2014/main" id="{6FC02D5E-4F94-71AE-9767-1208BC55E686}"/>
                </a:ext>
              </a:extLst>
            </p:cNvPr>
            <p:cNvGrpSpPr/>
            <p:nvPr/>
          </p:nvGrpSpPr>
          <p:grpSpPr>
            <a:xfrm>
              <a:off x="76119" y="0"/>
              <a:ext cx="3210553" cy="766024"/>
              <a:chOff x="0" y="0"/>
              <a:chExt cx="3210552" cy="766023"/>
            </a:xfrm>
          </p:grpSpPr>
          <p:sp>
            <p:nvSpPr>
              <p:cNvPr id="19" name="Rectangle">
                <a:extLst>
                  <a:ext uri="{FF2B5EF4-FFF2-40B4-BE49-F238E27FC236}">
                    <a16:creationId xmlns:a16="http://schemas.microsoft.com/office/drawing/2014/main" id="{9EDC93B8-7A12-449E-6B51-ACBBC58F38B7}"/>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0" name="Application">
                <a:extLst>
                  <a:ext uri="{FF2B5EF4-FFF2-40B4-BE49-F238E27FC236}">
                    <a16:creationId xmlns:a16="http://schemas.microsoft.com/office/drawing/2014/main" id="{BE17825E-839A-E5A6-09D2-F0931846DB59}"/>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15" name="Traditional, on-premises computing">
              <a:extLst>
                <a:ext uri="{FF2B5EF4-FFF2-40B4-BE49-F238E27FC236}">
                  <a16:creationId xmlns:a16="http://schemas.microsoft.com/office/drawing/2014/main" id="{8BDC9703-6FE7-0A60-E546-BA8076A2E55C}"/>
                </a:ext>
              </a:extLst>
            </p:cNvPr>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16" name="Virtualization">
              <a:extLst>
                <a:ext uri="{FF2B5EF4-FFF2-40B4-BE49-F238E27FC236}">
                  <a16:creationId xmlns:a16="http://schemas.microsoft.com/office/drawing/2014/main" id="{310C342C-FDEE-B74C-4696-B51524EDFD7A}"/>
                </a:ext>
              </a:extLst>
            </p:cNvPr>
            <p:cNvGrpSpPr/>
            <p:nvPr/>
          </p:nvGrpSpPr>
          <p:grpSpPr>
            <a:xfrm>
              <a:off x="76119" y="2849266"/>
              <a:ext cx="3210553" cy="766024"/>
              <a:chOff x="0" y="0"/>
              <a:chExt cx="3210552" cy="766023"/>
            </a:xfrm>
          </p:grpSpPr>
          <p:sp>
            <p:nvSpPr>
              <p:cNvPr id="17" name="Rectangle">
                <a:extLst>
                  <a:ext uri="{FF2B5EF4-FFF2-40B4-BE49-F238E27FC236}">
                    <a16:creationId xmlns:a16="http://schemas.microsoft.com/office/drawing/2014/main" id="{A10D939D-EE2E-34D1-810D-9E648F16204A}"/>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18" name="Virtualization">
                <a:extLst>
                  <a:ext uri="{FF2B5EF4-FFF2-40B4-BE49-F238E27FC236}">
                    <a16:creationId xmlns:a16="http://schemas.microsoft.com/office/drawing/2014/main" id="{ABCDA61C-72A5-8AB3-6852-C4DDE5384C05}"/>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grpSp>
        <p:nvGrpSpPr>
          <p:cNvPr id="33" name="Group">
            <a:extLst>
              <a:ext uri="{FF2B5EF4-FFF2-40B4-BE49-F238E27FC236}">
                <a16:creationId xmlns:a16="http://schemas.microsoft.com/office/drawing/2014/main" id="{E1AC5474-87A5-0AB4-6576-FAA8237760C5}"/>
              </a:ext>
            </a:extLst>
          </p:cNvPr>
          <p:cNvGrpSpPr/>
          <p:nvPr/>
        </p:nvGrpSpPr>
        <p:grpSpPr>
          <a:xfrm>
            <a:off x="16238024" y="3598178"/>
            <a:ext cx="3495376" cy="8104816"/>
            <a:chOff x="0" y="0"/>
            <a:chExt cx="3362792" cy="7983604"/>
          </a:xfrm>
        </p:grpSpPr>
        <p:grpSp>
          <p:nvGrpSpPr>
            <p:cNvPr id="34" name="Physical data center">
              <a:extLst>
                <a:ext uri="{FF2B5EF4-FFF2-40B4-BE49-F238E27FC236}">
                  <a16:creationId xmlns:a16="http://schemas.microsoft.com/office/drawing/2014/main" id="{39AA68A0-7511-FC6B-37F2-273C05D13C74}"/>
                </a:ext>
              </a:extLst>
            </p:cNvPr>
            <p:cNvGrpSpPr/>
            <p:nvPr/>
          </p:nvGrpSpPr>
          <p:grpSpPr>
            <a:xfrm>
              <a:off x="76119" y="6644628"/>
              <a:ext cx="3210553" cy="766024"/>
              <a:chOff x="0" y="0"/>
              <a:chExt cx="3210552" cy="766023"/>
            </a:xfrm>
          </p:grpSpPr>
          <p:sp>
            <p:nvSpPr>
              <p:cNvPr id="57" name="Rectangle">
                <a:extLst>
                  <a:ext uri="{FF2B5EF4-FFF2-40B4-BE49-F238E27FC236}">
                    <a16:creationId xmlns:a16="http://schemas.microsoft.com/office/drawing/2014/main" id="{B856665A-820B-0320-B9E1-6EAA731F1E7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8" name="Physical data center">
                <a:extLst>
                  <a:ext uri="{FF2B5EF4-FFF2-40B4-BE49-F238E27FC236}">
                    <a16:creationId xmlns:a16="http://schemas.microsoft.com/office/drawing/2014/main" id="{E0E9DB3B-1E58-5DF0-794E-BAF597E9AD42}"/>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5" name="Network">
              <a:extLst>
                <a:ext uri="{FF2B5EF4-FFF2-40B4-BE49-F238E27FC236}">
                  <a16:creationId xmlns:a16="http://schemas.microsoft.com/office/drawing/2014/main" id="{A844098C-731D-3E52-2973-96340C3BC35F}"/>
                </a:ext>
              </a:extLst>
            </p:cNvPr>
            <p:cNvGrpSpPr/>
            <p:nvPr/>
          </p:nvGrpSpPr>
          <p:grpSpPr>
            <a:xfrm>
              <a:off x="76119" y="5691215"/>
              <a:ext cx="3210553" cy="766024"/>
              <a:chOff x="0" y="0"/>
              <a:chExt cx="3210552" cy="766023"/>
            </a:xfrm>
          </p:grpSpPr>
          <p:sp>
            <p:nvSpPr>
              <p:cNvPr id="55" name="Rectangle">
                <a:extLst>
                  <a:ext uri="{FF2B5EF4-FFF2-40B4-BE49-F238E27FC236}">
                    <a16:creationId xmlns:a16="http://schemas.microsoft.com/office/drawing/2014/main" id="{4075B309-DC55-B732-3924-C6689C71193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6" name="Network">
                <a:extLst>
                  <a:ext uri="{FF2B5EF4-FFF2-40B4-BE49-F238E27FC236}">
                    <a16:creationId xmlns:a16="http://schemas.microsoft.com/office/drawing/2014/main" id="{E54A4946-C393-66E7-F155-3CF9FAA6F5B6}"/>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 name="Storage">
              <a:extLst>
                <a:ext uri="{FF2B5EF4-FFF2-40B4-BE49-F238E27FC236}">
                  <a16:creationId xmlns:a16="http://schemas.microsoft.com/office/drawing/2014/main" id="{87B8B03F-A02A-C4F9-FF6F-E7435B97968F}"/>
                </a:ext>
              </a:extLst>
            </p:cNvPr>
            <p:cNvGrpSpPr/>
            <p:nvPr/>
          </p:nvGrpSpPr>
          <p:grpSpPr>
            <a:xfrm>
              <a:off x="76119" y="4737800"/>
              <a:ext cx="3210553" cy="766025"/>
              <a:chOff x="0" y="0"/>
              <a:chExt cx="3210552" cy="766024"/>
            </a:xfrm>
          </p:grpSpPr>
          <p:sp>
            <p:nvSpPr>
              <p:cNvPr id="53" name="Rectangle">
                <a:extLst>
                  <a:ext uri="{FF2B5EF4-FFF2-40B4-BE49-F238E27FC236}">
                    <a16:creationId xmlns:a16="http://schemas.microsoft.com/office/drawing/2014/main" id="{115C2510-E676-64C8-2782-9FEF9BFAEDD0}"/>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4" name="Storage">
                <a:extLst>
                  <a:ext uri="{FF2B5EF4-FFF2-40B4-BE49-F238E27FC236}">
                    <a16:creationId xmlns:a16="http://schemas.microsoft.com/office/drawing/2014/main" id="{EFBAE9B7-0126-039D-3629-A9501607586F}"/>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 name="Physical Server">
              <a:extLst>
                <a:ext uri="{FF2B5EF4-FFF2-40B4-BE49-F238E27FC236}">
                  <a16:creationId xmlns:a16="http://schemas.microsoft.com/office/drawing/2014/main" id="{F0351971-34F0-026B-8EE1-53D262331F3B}"/>
                </a:ext>
              </a:extLst>
            </p:cNvPr>
            <p:cNvGrpSpPr/>
            <p:nvPr/>
          </p:nvGrpSpPr>
          <p:grpSpPr>
            <a:xfrm>
              <a:off x="76119" y="3784386"/>
              <a:ext cx="3210553" cy="766025"/>
              <a:chOff x="0" y="0"/>
              <a:chExt cx="3210552" cy="766024"/>
            </a:xfrm>
          </p:grpSpPr>
          <p:sp>
            <p:nvSpPr>
              <p:cNvPr id="51" name="Rectangle">
                <a:extLst>
                  <a:ext uri="{FF2B5EF4-FFF2-40B4-BE49-F238E27FC236}">
                    <a16:creationId xmlns:a16="http://schemas.microsoft.com/office/drawing/2014/main" id="{DBA73006-A94E-081B-9EC7-CA973D39CE0E}"/>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2" name="Physical Server">
                <a:extLst>
                  <a:ext uri="{FF2B5EF4-FFF2-40B4-BE49-F238E27FC236}">
                    <a16:creationId xmlns:a16="http://schemas.microsoft.com/office/drawing/2014/main" id="{4E371143-0C5E-DD23-F010-DB90EACAC8D5}"/>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8" name="Operating System">
              <a:extLst>
                <a:ext uri="{FF2B5EF4-FFF2-40B4-BE49-F238E27FC236}">
                  <a16:creationId xmlns:a16="http://schemas.microsoft.com/office/drawing/2014/main" id="{20E3F969-D1C0-BA15-94E7-FF830B123575}"/>
                </a:ext>
              </a:extLst>
            </p:cNvPr>
            <p:cNvGrpSpPr/>
            <p:nvPr/>
          </p:nvGrpSpPr>
          <p:grpSpPr>
            <a:xfrm>
              <a:off x="76119" y="1906830"/>
              <a:ext cx="3210553" cy="766024"/>
              <a:chOff x="0" y="0"/>
              <a:chExt cx="3210552" cy="766023"/>
            </a:xfrm>
          </p:grpSpPr>
          <p:sp>
            <p:nvSpPr>
              <p:cNvPr id="49" name="Rectangle">
                <a:extLst>
                  <a:ext uri="{FF2B5EF4-FFF2-40B4-BE49-F238E27FC236}">
                    <a16:creationId xmlns:a16="http://schemas.microsoft.com/office/drawing/2014/main" id="{775D3727-E495-5DAD-9FA2-AF8FD8CA0E2C}"/>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50" name="Operating System">
                <a:extLst>
                  <a:ext uri="{FF2B5EF4-FFF2-40B4-BE49-F238E27FC236}">
                    <a16:creationId xmlns:a16="http://schemas.microsoft.com/office/drawing/2014/main" id="{63162EFA-E60A-320E-D385-CA08BE7F4591}"/>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9" name="Middleware">
              <a:extLst>
                <a:ext uri="{FF2B5EF4-FFF2-40B4-BE49-F238E27FC236}">
                  <a16:creationId xmlns:a16="http://schemas.microsoft.com/office/drawing/2014/main" id="{5EA2643C-256C-B05F-37DF-8972DD49499B}"/>
                </a:ext>
              </a:extLst>
            </p:cNvPr>
            <p:cNvGrpSpPr/>
            <p:nvPr/>
          </p:nvGrpSpPr>
          <p:grpSpPr>
            <a:xfrm>
              <a:off x="76119" y="953415"/>
              <a:ext cx="3210553" cy="766024"/>
              <a:chOff x="0" y="0"/>
              <a:chExt cx="3210552" cy="766023"/>
            </a:xfrm>
          </p:grpSpPr>
          <p:sp>
            <p:nvSpPr>
              <p:cNvPr id="47" name="Rectangle">
                <a:extLst>
                  <a:ext uri="{FF2B5EF4-FFF2-40B4-BE49-F238E27FC236}">
                    <a16:creationId xmlns:a16="http://schemas.microsoft.com/office/drawing/2014/main" id="{6652619A-FAED-BC3D-428E-0F2CE24F2516}"/>
                  </a:ext>
                </a:extLst>
              </p:cNvPr>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 name="Middleware">
                <a:extLst>
                  <a:ext uri="{FF2B5EF4-FFF2-40B4-BE49-F238E27FC236}">
                    <a16:creationId xmlns:a16="http://schemas.microsoft.com/office/drawing/2014/main" id="{BD5FE291-36F0-312D-1FEA-59CA8107E0D0}"/>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 name="Application">
              <a:extLst>
                <a:ext uri="{FF2B5EF4-FFF2-40B4-BE49-F238E27FC236}">
                  <a16:creationId xmlns:a16="http://schemas.microsoft.com/office/drawing/2014/main" id="{856854CB-90D4-C4B3-E307-81E284B2A7FD}"/>
                </a:ext>
              </a:extLst>
            </p:cNvPr>
            <p:cNvGrpSpPr/>
            <p:nvPr/>
          </p:nvGrpSpPr>
          <p:grpSpPr>
            <a:xfrm>
              <a:off x="76119" y="0"/>
              <a:ext cx="3210553" cy="766024"/>
              <a:chOff x="0" y="0"/>
              <a:chExt cx="3210552" cy="766023"/>
            </a:xfrm>
          </p:grpSpPr>
          <p:sp>
            <p:nvSpPr>
              <p:cNvPr id="45" name="Rectangle">
                <a:extLst>
                  <a:ext uri="{FF2B5EF4-FFF2-40B4-BE49-F238E27FC236}">
                    <a16:creationId xmlns:a16="http://schemas.microsoft.com/office/drawing/2014/main" id="{86631396-E988-3712-1802-309A0A302F45}"/>
                  </a:ext>
                </a:extLst>
              </p:cNvPr>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 name="Application">
                <a:extLst>
                  <a:ext uri="{FF2B5EF4-FFF2-40B4-BE49-F238E27FC236}">
                    <a16:creationId xmlns:a16="http://schemas.microsoft.com/office/drawing/2014/main" id="{3D9BDA25-EA60-1BEE-4154-CC7F7D750BEC}"/>
                  </a:ext>
                </a:extLst>
              </p:cNvP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1" name="Virtualization">
              <a:extLst>
                <a:ext uri="{FF2B5EF4-FFF2-40B4-BE49-F238E27FC236}">
                  <a16:creationId xmlns:a16="http://schemas.microsoft.com/office/drawing/2014/main" id="{6C3464E7-D84A-28A0-3251-47EA26FEEAB7}"/>
                </a:ext>
              </a:extLst>
            </p:cNvPr>
            <p:cNvGrpSpPr/>
            <p:nvPr/>
          </p:nvGrpSpPr>
          <p:grpSpPr>
            <a:xfrm>
              <a:off x="76119" y="2860244"/>
              <a:ext cx="3210553" cy="766025"/>
              <a:chOff x="0" y="0"/>
              <a:chExt cx="3210552" cy="766024"/>
            </a:xfrm>
          </p:grpSpPr>
          <p:sp>
            <p:nvSpPr>
              <p:cNvPr id="43" name="Rectangle">
                <a:extLst>
                  <a:ext uri="{FF2B5EF4-FFF2-40B4-BE49-F238E27FC236}">
                    <a16:creationId xmlns:a16="http://schemas.microsoft.com/office/drawing/2014/main" id="{C43AC6FB-98B3-F7CD-D1CF-01EB30A0CC64}"/>
                  </a:ext>
                </a:extLst>
              </p:cNvPr>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 name="Virtualization">
                <a:extLst>
                  <a:ext uri="{FF2B5EF4-FFF2-40B4-BE49-F238E27FC236}">
                    <a16:creationId xmlns:a16="http://schemas.microsoft.com/office/drawing/2014/main" id="{8740F9F0-547A-088A-A3C2-4927E8E632E0}"/>
                  </a:ext>
                </a:extLst>
              </p:cNvP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2" name="PaaS">
              <a:extLst>
                <a:ext uri="{FF2B5EF4-FFF2-40B4-BE49-F238E27FC236}">
                  <a16:creationId xmlns:a16="http://schemas.microsoft.com/office/drawing/2014/main" id="{CBFB5E4C-6090-B5C8-7F4B-C30028F99D05}"/>
                </a:ext>
              </a:extLst>
            </p:cNvPr>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extLst>
      <p:ext uri="{BB962C8B-B14F-4D97-AF65-F5344CB8AC3E}">
        <p14:creationId xmlns:p14="http://schemas.microsoft.com/office/powerpoint/2010/main" val="14200999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lstStyle/>
          <a:p>
            <a:r>
              <a:t>Review</a:t>
            </a:r>
          </a:p>
        </p:txBody>
      </p:sp>
      <p:sp>
        <p:nvSpPr>
          <p:cNvPr id="534" name="By the end of this lesson, you should be able to…"/>
          <p:cNvSpPr txBox="1">
            <a:spLocks noGrp="1"/>
          </p:cNvSpPr>
          <p:nvPr>
            <p:ph type="body" idx="1"/>
          </p:nvPr>
        </p:nvSpPr>
        <p:spPr>
          <a:prstGeom prst="rect">
            <a:avLst/>
          </a:prstGeom>
        </p:spPr>
        <p:txBody>
          <a:bodyPr>
            <a:normAutofit/>
          </a:bodyPr>
          <a:lstStyle/>
          <a:p>
            <a:r>
              <a:rPr lang="en-US" dirty="0"/>
              <a:t>You should now be able to…</a:t>
            </a:r>
          </a:p>
          <a:p>
            <a:pPr lvl="1"/>
            <a:r>
              <a:rPr lang="en-US" dirty="0"/>
              <a:t>Explain what “cloud” computing is and why it is important</a:t>
            </a:r>
          </a:p>
          <a:p>
            <a:pPr lvl="1"/>
            <a:r>
              <a:rPr lang="en-US" dirty="0"/>
              <a:t>Explain why </a:t>
            </a:r>
            <a:r>
              <a:rPr lang="en-US"/>
              <a:t>shared infrastructure </a:t>
            </a:r>
            <a:r>
              <a:rPr lang="en-US" dirty="0"/>
              <a:t>is important in cloud computing</a:t>
            </a:r>
          </a:p>
          <a:p>
            <a:pPr lvl="1"/>
            <a:r>
              <a:rPr lang="en-US" dirty="0"/>
              <a:t>Describe the difference between virtual machines and containers</a:t>
            </a:r>
          </a:p>
          <a:p>
            <a:pPr lvl="1"/>
            <a:r>
              <a:rPr lang="en-US" dirty="0"/>
              <a:t>Discuss trade-offs that you might consider for self or vendor-managed platforms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rPr dirty="0"/>
              <a:t>Many apps rely on common infrastructure</a:t>
            </a:r>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servers: Speak HTTP, serve static </a:t>
            </a:r>
            <a:r>
              <a:rPr dirty="0"/>
              <a:t>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B445-6503-F535-DFB6-C7CF96397160}"/>
            </a:ext>
          </a:extLst>
        </p:cNvPr>
        <p:cNvGrpSpPr/>
        <p:nvPr/>
      </p:nvGrpSpPr>
      <p:grpSpPr>
        <a:xfrm>
          <a:off x="0" y="0"/>
          <a:ext cx="0" cy="0"/>
          <a:chOff x="0" y="0"/>
          <a:chExt cx="0" cy="0"/>
        </a:xfrm>
      </p:grpSpPr>
      <p:sp>
        <p:nvSpPr>
          <p:cNvPr id="47" name="Many Applications Rely on Common Infrastructure">
            <a:extLst>
              <a:ext uri="{FF2B5EF4-FFF2-40B4-BE49-F238E27FC236}">
                <a16:creationId xmlns:a16="http://schemas.microsoft.com/office/drawing/2014/main" id="{A7F845F2-4FF9-5A4A-0522-9183F1A474A8}"/>
              </a:ext>
            </a:extLst>
          </p:cNvPr>
          <p:cNvSpPr txBox="1">
            <a:spLocks noGrp="1"/>
          </p:cNvSpPr>
          <p:nvPr>
            <p:ph type="title"/>
          </p:nvPr>
        </p:nvSpPr>
        <p:spPr>
          <a:prstGeom prst="rect">
            <a:avLst/>
          </a:prstGeom>
        </p:spPr>
        <p:txBody>
          <a:bodyPr/>
          <a:lstStyle/>
          <a:p>
            <a:r>
              <a:rPr lang="en-US" dirty="0"/>
              <a:t>Render.com terminology</a:t>
            </a:r>
            <a:endParaRPr dirty="0"/>
          </a:p>
        </p:txBody>
      </p:sp>
      <p:sp>
        <p:nvSpPr>
          <p:cNvPr id="48" name="Slide Subtitle">
            <a:extLst>
              <a:ext uri="{FF2B5EF4-FFF2-40B4-BE49-F238E27FC236}">
                <a16:creationId xmlns:a16="http://schemas.microsoft.com/office/drawing/2014/main" id="{11CA27B2-9DBC-7622-F764-7BE0D0D70A83}"/>
              </a:ext>
            </a:extLst>
          </p:cNvPr>
          <p:cNvSpPr txBox="1">
            <a:spLocks noGrp="1"/>
          </p:cNvSpPr>
          <p:nvPr>
            <p:ph type="body" idx="1"/>
          </p:nvPr>
        </p:nvSpPr>
        <p:spPr>
          <a:xfrm>
            <a:off x="1676400" y="3000319"/>
            <a:ext cx="11462020" cy="8702677"/>
          </a:xfrm>
          <a:prstGeom prst="rect">
            <a:avLst/>
          </a:prstGeom>
        </p:spPr>
        <p:txBody>
          <a:bodyPr>
            <a:normAutofit fontScale="92500" lnSpcReduction="20000"/>
          </a:bodyPr>
          <a:lstStyle/>
          <a:p>
            <a:pPr lvl="1"/>
            <a:r>
              <a:rPr dirty="0"/>
              <a:t>Content delivery network: caches static content “at the edge” (e.g. </a:t>
            </a:r>
            <a:r>
              <a:rPr dirty="0" err="1"/>
              <a:t>cloudflare</a:t>
            </a:r>
            <a:r>
              <a:rPr dirty="0"/>
              <a:t>, Akamai)</a:t>
            </a:r>
          </a:p>
          <a:p>
            <a:pPr lvl="1"/>
            <a:r>
              <a:rPr lang="en-US" dirty="0"/>
              <a:t>Web </a:t>
            </a:r>
            <a:r>
              <a:rPr dirty="0"/>
              <a:t>servers: Speak HTTP, serve static content</a:t>
            </a:r>
            <a:r>
              <a:rPr lang="en-US" dirty="0"/>
              <a:t> (</a:t>
            </a:r>
            <a:r>
              <a:rPr lang="en-US" dirty="0" err="1"/>
              <a:t>eg</a:t>
            </a:r>
            <a:r>
              <a:rPr lang="en-US" dirty="0"/>
              <a:t> REACT)</a:t>
            </a:r>
            <a:r>
              <a:rPr dirty="0"/>
              <a: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 our </a:t>
            </a:r>
            <a:r>
              <a:rPr lang="en-US" dirty="0"/>
              <a:t>backend </a:t>
            </a:r>
            <a:r>
              <a:rPr dirty="0"/>
              <a:t>application</a:t>
            </a:r>
            <a:r>
              <a:rPr lang="en-US" dirty="0"/>
              <a:t> (e.g. </a:t>
            </a:r>
            <a:r>
              <a:rPr lang="en-US" dirty="0" err="1"/>
              <a:t>nodejs</a:t>
            </a:r>
            <a:r>
              <a:rPr lang="en-US" dirty="0"/>
              <a:t>)</a:t>
            </a:r>
            <a:endParaRPr dirty="0"/>
          </a:p>
          <a:p>
            <a:pPr lvl="1"/>
            <a:r>
              <a:rPr dirty="0" err="1"/>
              <a:t>Misc</a:t>
            </a:r>
            <a:r>
              <a:rPr dirty="0"/>
              <a:t> services: Logging, monitoring, firewall</a:t>
            </a:r>
          </a:p>
          <a:p>
            <a:pPr lvl="1"/>
            <a:r>
              <a:rPr dirty="0"/>
              <a:t>Database servers: Persistent data</a:t>
            </a:r>
          </a:p>
        </p:txBody>
      </p:sp>
      <p:sp>
        <p:nvSpPr>
          <p:cNvPr id="49" name="Connection Line">
            <a:extLst>
              <a:ext uri="{FF2B5EF4-FFF2-40B4-BE49-F238E27FC236}">
                <a16:creationId xmlns:a16="http://schemas.microsoft.com/office/drawing/2014/main" id="{B1668D0C-6492-B09B-F164-0EFFF998B3F6}"/>
              </a:ext>
            </a:extLst>
          </p:cNvPr>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a:extLst>
              <a:ext uri="{FF2B5EF4-FFF2-40B4-BE49-F238E27FC236}">
                <a16:creationId xmlns:a16="http://schemas.microsoft.com/office/drawing/2014/main" id="{CB50EEB4-10EB-0BFB-1B55-EEC38379A07A}"/>
              </a:ext>
            </a:extLst>
          </p:cNvPr>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a:extLst>
              <a:ext uri="{FF2B5EF4-FFF2-40B4-BE49-F238E27FC236}">
                <a16:creationId xmlns:a16="http://schemas.microsoft.com/office/drawing/2014/main" id="{6D3CDD9A-CE82-9584-B654-F1D357B2FA62}"/>
              </a:ext>
            </a:extLst>
          </p:cNvPr>
          <p:cNvGrpSpPr/>
          <p:nvPr/>
        </p:nvGrpSpPr>
        <p:grpSpPr>
          <a:xfrm>
            <a:off x="15800536" y="4131209"/>
            <a:ext cx="5791315" cy="1991007"/>
            <a:chOff x="0" y="0"/>
            <a:chExt cx="5791314" cy="1991005"/>
          </a:xfrm>
          <a:solidFill>
            <a:schemeClr val="accent1"/>
          </a:solidFill>
        </p:grpSpPr>
        <p:pic>
          <p:nvPicPr>
            <p:cNvPr id="51" name="Image" descr="Image">
              <a:extLst>
                <a:ext uri="{FF2B5EF4-FFF2-40B4-BE49-F238E27FC236}">
                  <a16:creationId xmlns:a16="http://schemas.microsoft.com/office/drawing/2014/main" id="{AAC4FA31-FFF6-A07B-AF82-7232E8957E06}"/>
                </a:ext>
              </a:extLst>
            </p:cNvPr>
            <p:cNvPicPr>
              <a:picLocks noChangeAspect="1"/>
            </p:cNvPicPr>
            <p:nvPr/>
          </p:nvPicPr>
          <p:blipFill>
            <a:blip r:embed="rId4"/>
            <a:srcRect r="71137"/>
            <a:stretch>
              <a:fillRect/>
            </a:stretch>
          </p:blipFill>
          <p:spPr>
            <a:xfrm>
              <a:off x="0" y="0"/>
              <a:ext cx="884090" cy="1991007"/>
            </a:xfrm>
            <a:prstGeom prst="rect">
              <a:avLst/>
            </a:prstGeom>
            <a:grpFill/>
            <a:ln w="12700" cap="flat">
              <a:noFill/>
              <a:miter lim="400000"/>
            </a:ln>
            <a:effectLst/>
          </p:spPr>
        </p:pic>
        <p:pic>
          <p:nvPicPr>
            <p:cNvPr id="52" name="Image" descr="Image">
              <a:extLst>
                <a:ext uri="{FF2B5EF4-FFF2-40B4-BE49-F238E27FC236}">
                  <a16:creationId xmlns:a16="http://schemas.microsoft.com/office/drawing/2014/main" id="{373B1BB3-AAD3-314A-7C8D-16E033E4E9B3}"/>
                </a:ext>
              </a:extLst>
            </p:cNvPr>
            <p:cNvPicPr>
              <a:picLocks noChangeAspect="1"/>
            </p:cNvPicPr>
            <p:nvPr/>
          </p:nvPicPr>
          <p:blipFill>
            <a:blip r:embed="rId4"/>
            <a:srcRect r="71137"/>
            <a:stretch>
              <a:fillRect/>
            </a:stretch>
          </p:blipFill>
          <p:spPr>
            <a:xfrm>
              <a:off x="981444" y="0"/>
              <a:ext cx="884091" cy="1991007"/>
            </a:xfrm>
            <a:prstGeom prst="rect">
              <a:avLst/>
            </a:prstGeom>
            <a:grpFill/>
            <a:ln w="12700" cap="flat">
              <a:noFill/>
              <a:miter lim="400000"/>
            </a:ln>
            <a:effectLst/>
          </p:spPr>
        </p:pic>
        <p:pic>
          <p:nvPicPr>
            <p:cNvPr id="53" name="Image" descr="Image">
              <a:extLst>
                <a:ext uri="{FF2B5EF4-FFF2-40B4-BE49-F238E27FC236}">
                  <a16:creationId xmlns:a16="http://schemas.microsoft.com/office/drawing/2014/main" id="{943CCF81-DB1C-D7EE-8EDA-D4ADCC2F8911}"/>
                </a:ext>
              </a:extLst>
            </p:cNvPr>
            <p:cNvPicPr>
              <a:picLocks noChangeAspect="1"/>
            </p:cNvPicPr>
            <p:nvPr/>
          </p:nvPicPr>
          <p:blipFill>
            <a:blip r:embed="rId4"/>
            <a:srcRect r="71137"/>
            <a:stretch>
              <a:fillRect/>
            </a:stretch>
          </p:blipFill>
          <p:spPr>
            <a:xfrm>
              <a:off x="1962888" y="0"/>
              <a:ext cx="884091" cy="1991007"/>
            </a:xfrm>
            <a:prstGeom prst="rect">
              <a:avLst/>
            </a:prstGeom>
            <a:grpFill/>
            <a:ln w="12700" cap="flat">
              <a:noFill/>
              <a:miter lim="400000"/>
            </a:ln>
            <a:effectLst/>
          </p:spPr>
        </p:pic>
        <p:pic>
          <p:nvPicPr>
            <p:cNvPr id="54" name="Image" descr="Image">
              <a:extLst>
                <a:ext uri="{FF2B5EF4-FFF2-40B4-BE49-F238E27FC236}">
                  <a16:creationId xmlns:a16="http://schemas.microsoft.com/office/drawing/2014/main" id="{D501BECA-BEE7-A18A-B417-F7D3EA16CD5E}"/>
                </a:ext>
              </a:extLst>
            </p:cNvPr>
            <p:cNvPicPr>
              <a:picLocks noChangeAspect="1"/>
            </p:cNvPicPr>
            <p:nvPr/>
          </p:nvPicPr>
          <p:blipFill>
            <a:blip r:embed="rId4"/>
            <a:srcRect r="71137"/>
            <a:stretch>
              <a:fillRect/>
            </a:stretch>
          </p:blipFill>
          <p:spPr>
            <a:xfrm>
              <a:off x="2944333" y="0"/>
              <a:ext cx="884091" cy="1991007"/>
            </a:xfrm>
            <a:prstGeom prst="rect">
              <a:avLst/>
            </a:prstGeom>
            <a:grpFill/>
            <a:ln w="12700" cap="flat">
              <a:noFill/>
              <a:miter lim="400000"/>
            </a:ln>
            <a:effectLst/>
          </p:spPr>
        </p:pic>
        <p:pic>
          <p:nvPicPr>
            <p:cNvPr id="55" name="Image" descr="Image">
              <a:extLst>
                <a:ext uri="{FF2B5EF4-FFF2-40B4-BE49-F238E27FC236}">
                  <a16:creationId xmlns:a16="http://schemas.microsoft.com/office/drawing/2014/main" id="{C5424C39-CE94-999E-FCD4-1CE73A5D96EB}"/>
                </a:ext>
              </a:extLst>
            </p:cNvPr>
            <p:cNvPicPr>
              <a:picLocks noChangeAspect="1"/>
            </p:cNvPicPr>
            <p:nvPr/>
          </p:nvPicPr>
          <p:blipFill>
            <a:blip r:embed="rId4"/>
            <a:srcRect r="71137"/>
            <a:stretch>
              <a:fillRect/>
            </a:stretch>
          </p:blipFill>
          <p:spPr>
            <a:xfrm>
              <a:off x="3925777" y="0"/>
              <a:ext cx="884092" cy="1991007"/>
            </a:xfrm>
            <a:prstGeom prst="rect">
              <a:avLst/>
            </a:prstGeom>
            <a:grpFill/>
            <a:ln w="12700" cap="flat">
              <a:noFill/>
              <a:miter lim="400000"/>
            </a:ln>
            <a:effectLst/>
          </p:spPr>
        </p:pic>
        <p:pic>
          <p:nvPicPr>
            <p:cNvPr id="56" name="Image" descr="Image">
              <a:extLst>
                <a:ext uri="{FF2B5EF4-FFF2-40B4-BE49-F238E27FC236}">
                  <a16:creationId xmlns:a16="http://schemas.microsoft.com/office/drawing/2014/main" id="{64538C83-7076-64F1-51A6-EC2349D5806D}"/>
                </a:ext>
              </a:extLst>
            </p:cNvPr>
            <p:cNvPicPr>
              <a:picLocks noChangeAspect="1"/>
            </p:cNvPicPr>
            <p:nvPr/>
          </p:nvPicPr>
          <p:blipFill>
            <a:blip r:embed="rId4"/>
            <a:srcRect r="71137"/>
            <a:stretch>
              <a:fillRect/>
            </a:stretch>
          </p:blipFill>
          <p:spPr>
            <a:xfrm>
              <a:off x="4907224" y="0"/>
              <a:ext cx="884091" cy="1991007"/>
            </a:xfrm>
            <a:prstGeom prst="rect">
              <a:avLst/>
            </a:prstGeom>
            <a:grpFill/>
            <a:ln w="12700" cap="flat">
              <a:noFill/>
              <a:miter lim="400000"/>
            </a:ln>
            <a:effectLst/>
          </p:spPr>
        </p:pic>
      </p:grpSp>
      <p:grpSp>
        <p:nvGrpSpPr>
          <p:cNvPr id="62" name="Group">
            <a:extLst>
              <a:ext uri="{FF2B5EF4-FFF2-40B4-BE49-F238E27FC236}">
                <a16:creationId xmlns:a16="http://schemas.microsoft.com/office/drawing/2014/main" id="{ACB0DAC2-BDBC-C0FC-5241-903AF3EE6B58}"/>
              </a:ext>
            </a:extLst>
          </p:cNvPr>
          <p:cNvGrpSpPr/>
          <p:nvPr/>
        </p:nvGrpSpPr>
        <p:grpSpPr>
          <a:xfrm>
            <a:off x="16251670" y="6709961"/>
            <a:ext cx="4888953" cy="1631238"/>
            <a:chOff x="250" y="-20"/>
            <a:chExt cx="4888951" cy="1631236"/>
          </a:xfrm>
          <a:solidFill>
            <a:schemeClr val="tx2"/>
          </a:solidFill>
        </p:grpSpPr>
        <p:pic>
          <p:nvPicPr>
            <p:cNvPr id="58" name="Image" descr="Image">
              <a:extLst>
                <a:ext uri="{FF2B5EF4-FFF2-40B4-BE49-F238E27FC236}">
                  <a16:creationId xmlns:a16="http://schemas.microsoft.com/office/drawing/2014/main" id="{AAE51F44-8306-5F89-88C3-919F76A46D66}"/>
                </a:ext>
              </a:extLst>
            </p:cNvPr>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59" name="Image" descr="Image">
              <a:extLst>
                <a:ext uri="{FF2B5EF4-FFF2-40B4-BE49-F238E27FC236}">
                  <a16:creationId xmlns:a16="http://schemas.microsoft.com/office/drawing/2014/main" id="{96C0D794-D717-5659-4596-278C2F6B07F6}"/>
                </a:ext>
              </a:extLst>
            </p:cNvPr>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60" name="Image" descr="Image">
              <a:extLst>
                <a:ext uri="{FF2B5EF4-FFF2-40B4-BE49-F238E27FC236}">
                  <a16:creationId xmlns:a16="http://schemas.microsoft.com/office/drawing/2014/main" id="{49E48A21-D464-A129-00D8-B61075EB07F4}"/>
                </a:ext>
              </a:extLst>
            </p:cNvPr>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pic>
          <p:nvPicPr>
            <p:cNvPr id="61" name="Image" descr="Image">
              <a:extLst>
                <a:ext uri="{FF2B5EF4-FFF2-40B4-BE49-F238E27FC236}">
                  <a16:creationId xmlns:a16="http://schemas.microsoft.com/office/drawing/2014/main" id="{EB4A7838-D61E-EB83-C182-E3B9F648F442}"/>
                </a:ext>
              </a:extLst>
            </p:cNvPr>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grpFill/>
            <a:ln w="12700" cap="flat">
              <a:solidFill>
                <a:schemeClr val="bg2"/>
              </a:solidFill>
              <a:miter lim="400000"/>
            </a:ln>
            <a:effectLst/>
          </p:spPr>
        </p:pic>
      </p:grpSp>
      <p:grpSp>
        <p:nvGrpSpPr>
          <p:cNvPr id="67" name="Group">
            <a:extLst>
              <a:ext uri="{FF2B5EF4-FFF2-40B4-BE49-F238E27FC236}">
                <a16:creationId xmlns:a16="http://schemas.microsoft.com/office/drawing/2014/main" id="{88318AA9-E1A2-469B-CCE4-CD724927B7AC}"/>
              </a:ext>
            </a:extLst>
          </p:cNvPr>
          <p:cNvGrpSpPr/>
          <p:nvPr/>
        </p:nvGrpSpPr>
        <p:grpSpPr>
          <a:xfrm>
            <a:off x="16136320" y="9464131"/>
            <a:ext cx="5321870" cy="1735747"/>
            <a:chOff x="0" y="0"/>
            <a:chExt cx="5321869" cy="1735745"/>
          </a:xfrm>
        </p:grpSpPr>
        <p:pic>
          <p:nvPicPr>
            <p:cNvPr id="63" name="Image" descr="Image">
              <a:extLst>
                <a:ext uri="{FF2B5EF4-FFF2-40B4-BE49-F238E27FC236}">
                  <a16:creationId xmlns:a16="http://schemas.microsoft.com/office/drawing/2014/main" id="{B683BC17-C3B1-A72E-0A22-D383B54817C5}"/>
                </a:ext>
              </a:extLst>
            </p:cNvPr>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a:extLst>
                <a:ext uri="{FF2B5EF4-FFF2-40B4-BE49-F238E27FC236}">
                  <a16:creationId xmlns:a16="http://schemas.microsoft.com/office/drawing/2014/main" id="{2731EA6E-1C68-AD1C-83D0-43A4BFC56D34}"/>
                </a:ext>
              </a:extLst>
            </p:cNvPr>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a:extLst>
                <a:ext uri="{FF2B5EF4-FFF2-40B4-BE49-F238E27FC236}">
                  <a16:creationId xmlns:a16="http://schemas.microsoft.com/office/drawing/2014/main" id="{A60625B8-71CC-6DA3-D72E-300FFF1B9599}"/>
                </a:ext>
              </a:extLst>
            </p:cNvPr>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a:extLst>
                <a:ext uri="{FF2B5EF4-FFF2-40B4-BE49-F238E27FC236}">
                  <a16:creationId xmlns:a16="http://schemas.microsoft.com/office/drawing/2014/main" id="{68CDBB87-9458-6B6F-7828-293871190B10}"/>
                </a:ext>
              </a:extLst>
            </p:cNvPr>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a:extLst>
              <a:ext uri="{FF2B5EF4-FFF2-40B4-BE49-F238E27FC236}">
                <a16:creationId xmlns:a16="http://schemas.microsoft.com/office/drawing/2014/main" id="{2107FA5A-C63D-5347-CF6C-981B8D29B91D}"/>
              </a:ext>
            </a:extLst>
          </p:cNvPr>
          <p:cNvSpPr txBox="1"/>
          <p:nvPr/>
        </p:nvSpPr>
        <p:spPr>
          <a:xfrm>
            <a:off x="21812110" y="4140873"/>
            <a:ext cx="2265080" cy="197167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dirty="0"/>
              <a:t>Content Delivery Network</a:t>
            </a:r>
          </a:p>
        </p:txBody>
      </p:sp>
      <p:sp>
        <p:nvSpPr>
          <p:cNvPr id="69" name="Web Servers">
            <a:extLst>
              <a:ext uri="{FF2B5EF4-FFF2-40B4-BE49-F238E27FC236}">
                <a16:creationId xmlns:a16="http://schemas.microsoft.com/office/drawing/2014/main" id="{70612939-5652-B6DC-DBA9-5BAB8D97D392}"/>
              </a:ext>
            </a:extLst>
          </p:cNvPr>
          <p:cNvSpPr txBox="1"/>
          <p:nvPr/>
        </p:nvSpPr>
        <p:spPr>
          <a:xfrm>
            <a:off x="21490641" y="6830162"/>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dirty="0"/>
              <a:t>Web Servers</a:t>
            </a:r>
          </a:p>
        </p:txBody>
      </p:sp>
      <p:sp>
        <p:nvSpPr>
          <p:cNvPr id="70" name="App Servers">
            <a:extLst>
              <a:ext uri="{FF2B5EF4-FFF2-40B4-BE49-F238E27FC236}">
                <a16:creationId xmlns:a16="http://schemas.microsoft.com/office/drawing/2014/main" id="{72E6DAF1-5B3C-ED21-BC6B-B356EB7666F2}"/>
              </a:ext>
            </a:extLst>
          </p:cNvPr>
          <p:cNvSpPr txBox="1"/>
          <p:nvPr/>
        </p:nvSpPr>
        <p:spPr>
          <a:xfrm>
            <a:off x="21490641" y="965096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a:extLst>
              <a:ext uri="{FF2B5EF4-FFF2-40B4-BE49-F238E27FC236}">
                <a16:creationId xmlns:a16="http://schemas.microsoft.com/office/drawing/2014/main" id="{019283DB-2DF4-A930-7B5D-2B797AC620EF}"/>
              </a:ext>
            </a:extLst>
          </p:cNvPr>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a:extLst>
              <a:ext uri="{FF2B5EF4-FFF2-40B4-BE49-F238E27FC236}">
                <a16:creationId xmlns:a16="http://schemas.microsoft.com/office/drawing/2014/main" id="{17220711-EF51-C6D0-BCFA-18D5DE2C74A0}"/>
              </a:ext>
            </a:extLst>
          </p:cNvPr>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a:extLst>
              <a:ext uri="{FF2B5EF4-FFF2-40B4-BE49-F238E27FC236}">
                <a16:creationId xmlns:a16="http://schemas.microsoft.com/office/drawing/2014/main" id="{6FE1791D-8C4E-9CB1-C5F1-7762CCC6EE40}"/>
              </a:ext>
            </a:extLst>
          </p:cNvPr>
          <p:cNvSpPr txBox="1"/>
          <p:nvPr/>
        </p:nvSpPr>
        <p:spPr>
          <a:xfrm>
            <a:off x="21202518" y="12123433"/>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a:extLst>
              <a:ext uri="{FF2B5EF4-FFF2-40B4-BE49-F238E27FC236}">
                <a16:creationId xmlns:a16="http://schemas.microsoft.com/office/drawing/2014/main" id="{65663DF1-68B7-F9DB-6DE2-C6BEAC5D21A2}"/>
              </a:ext>
            </a:extLst>
          </p:cNvPr>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a:extLst>
              <a:ext uri="{FF2B5EF4-FFF2-40B4-BE49-F238E27FC236}">
                <a16:creationId xmlns:a16="http://schemas.microsoft.com/office/drawing/2014/main" id="{F786B2D1-3DCE-855A-68C7-87F8E1CA6CBF}"/>
              </a:ext>
            </a:extLst>
          </p:cNvPr>
          <p:cNvGrpSpPr/>
          <p:nvPr/>
        </p:nvGrpSpPr>
        <p:grpSpPr>
          <a:xfrm>
            <a:off x="13661096" y="9509965"/>
            <a:ext cx="1865537" cy="1991007"/>
            <a:chOff x="0" y="0"/>
            <a:chExt cx="1865535" cy="1991005"/>
          </a:xfrm>
        </p:grpSpPr>
        <p:pic>
          <p:nvPicPr>
            <p:cNvPr id="75" name="Image" descr="Image">
              <a:extLst>
                <a:ext uri="{FF2B5EF4-FFF2-40B4-BE49-F238E27FC236}">
                  <a16:creationId xmlns:a16="http://schemas.microsoft.com/office/drawing/2014/main" id="{BE363BF2-3FBB-B4F6-87F1-DC17E0A59B55}"/>
                </a:ext>
              </a:extLst>
            </p:cNvPr>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a:extLst>
                <a:ext uri="{FF2B5EF4-FFF2-40B4-BE49-F238E27FC236}">
                  <a16:creationId xmlns:a16="http://schemas.microsoft.com/office/drawing/2014/main" id="{DBCD39A3-33AB-7877-9EBE-287C12446500}"/>
                </a:ext>
              </a:extLst>
            </p:cNvPr>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a:extLst>
              <a:ext uri="{FF2B5EF4-FFF2-40B4-BE49-F238E27FC236}">
                <a16:creationId xmlns:a16="http://schemas.microsoft.com/office/drawing/2014/main" id="{A5562C13-FE6F-F131-77E2-0F55637B8739}"/>
              </a:ext>
            </a:extLst>
          </p:cNvPr>
          <p:cNvSpPr txBox="1"/>
          <p:nvPr/>
        </p:nvSpPr>
        <p:spPr>
          <a:xfrm>
            <a:off x="13461325" y="11806867"/>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a:extLst>
              <a:ext uri="{FF2B5EF4-FFF2-40B4-BE49-F238E27FC236}">
                <a16:creationId xmlns:a16="http://schemas.microsoft.com/office/drawing/2014/main" id="{F4DAF3B1-AE56-635C-CB29-1C83B44386FF}"/>
              </a:ext>
            </a:extLst>
          </p:cNvPr>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a:extLst>
              <a:ext uri="{FF2B5EF4-FFF2-40B4-BE49-F238E27FC236}">
                <a16:creationId xmlns:a16="http://schemas.microsoft.com/office/drawing/2014/main" id="{7C929075-B74A-6C58-5589-BE1A5A774880}"/>
              </a:ext>
            </a:extLst>
          </p:cNvPr>
          <p:cNvGrpSpPr/>
          <p:nvPr/>
        </p:nvGrpSpPr>
        <p:grpSpPr>
          <a:xfrm>
            <a:off x="13138644" y="2735629"/>
            <a:ext cx="2451022" cy="3319862"/>
            <a:chOff x="0" y="0"/>
            <a:chExt cx="2451021" cy="3319860"/>
          </a:xfrm>
        </p:grpSpPr>
        <p:pic>
          <p:nvPicPr>
            <p:cNvPr id="80" name="Image" descr="Image">
              <a:extLst>
                <a:ext uri="{FF2B5EF4-FFF2-40B4-BE49-F238E27FC236}">
                  <a16:creationId xmlns:a16="http://schemas.microsoft.com/office/drawing/2014/main" id="{1ECF598F-44CB-EB87-0886-AB1ED1A24716}"/>
                </a:ext>
              </a:extLst>
            </p:cNvPr>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a:extLst>
                <a:ext uri="{FF2B5EF4-FFF2-40B4-BE49-F238E27FC236}">
                  <a16:creationId xmlns:a16="http://schemas.microsoft.com/office/drawing/2014/main" id="{34A17388-5D76-57E2-6F1E-39DC860F641F}"/>
                </a:ext>
              </a:extLst>
            </p:cNvPr>
            <p:cNvSpPr txBox="1"/>
            <p:nvPr/>
          </p:nvSpPr>
          <p:spPr>
            <a:xfrm>
              <a:off x="354887" y="2414986"/>
              <a:ext cx="2096135" cy="904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Clients</a:t>
              </a:r>
            </a:p>
          </p:txBody>
        </p:sp>
      </p:grpSp>
      <p:sp>
        <p:nvSpPr>
          <p:cNvPr id="83" name="Connection Line">
            <a:extLst>
              <a:ext uri="{FF2B5EF4-FFF2-40B4-BE49-F238E27FC236}">
                <a16:creationId xmlns:a16="http://schemas.microsoft.com/office/drawing/2014/main" id="{0EFBC8EE-E53E-5E39-12B1-0DFCE2ABB6F4}"/>
              </a:ext>
            </a:extLst>
          </p:cNvPr>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
        <p:nvSpPr>
          <p:cNvPr id="5" name="Web Servers">
            <a:extLst>
              <a:ext uri="{FF2B5EF4-FFF2-40B4-BE49-F238E27FC236}">
                <a16:creationId xmlns:a16="http://schemas.microsoft.com/office/drawing/2014/main" id="{4B17DE9B-3D02-749C-380E-D5D40AE411D1}"/>
              </a:ext>
            </a:extLst>
          </p:cNvPr>
          <p:cNvSpPr txBox="1"/>
          <p:nvPr/>
        </p:nvSpPr>
        <p:spPr>
          <a:xfrm>
            <a:off x="16333439" y="7149974"/>
            <a:ext cx="5000174" cy="759820"/>
          </a:xfrm>
          <a:prstGeom prst="rect">
            <a:avLst/>
          </a:prstGeom>
          <a:solidFill>
            <a:schemeClr val="accent2">
              <a:lumMod val="60000"/>
              <a:lumOff val="40000"/>
            </a:schemeClr>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dirty="0"/>
              <a:t>"Static Site"</a:t>
            </a:r>
            <a:endParaRPr dirty="0"/>
          </a:p>
        </p:txBody>
      </p:sp>
      <p:sp>
        <p:nvSpPr>
          <p:cNvPr id="6" name="Web Servers">
            <a:extLst>
              <a:ext uri="{FF2B5EF4-FFF2-40B4-BE49-F238E27FC236}">
                <a16:creationId xmlns:a16="http://schemas.microsoft.com/office/drawing/2014/main" id="{356EA9A8-AA3F-F522-D1AD-C5B53475F0B9}"/>
              </a:ext>
            </a:extLst>
          </p:cNvPr>
          <p:cNvSpPr txBox="1"/>
          <p:nvPr/>
        </p:nvSpPr>
        <p:spPr>
          <a:xfrm>
            <a:off x="16334679" y="9874898"/>
            <a:ext cx="5000174" cy="759820"/>
          </a:xfrm>
          <a:prstGeom prst="rect">
            <a:avLst/>
          </a:prstGeom>
          <a:solidFill>
            <a:schemeClr val="accent2">
              <a:lumMod val="60000"/>
              <a:lumOff val="40000"/>
            </a:schemeClr>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6" tIns="71436" rIns="71436" bIns="71436" anchor="ctr">
            <a:spAutoFit/>
          </a:bodyPr>
          <a:lstStyle>
            <a:lvl1pPr algn="ctr" defTabSz="821530">
              <a:defRPr sz="4000">
                <a:latin typeface="Helvetica Light"/>
                <a:ea typeface="Helvetica Light"/>
                <a:cs typeface="Helvetica Light"/>
                <a:sym typeface="Helvetica Light"/>
              </a:defRPr>
            </a:lvl1pPr>
          </a:lstStyle>
          <a:p>
            <a:r>
              <a:rPr lang="en-US" dirty="0"/>
              <a:t>"Web Service"</a:t>
            </a:r>
            <a:endParaRPr dirty="0"/>
          </a:p>
        </p:txBody>
      </p:sp>
    </p:spTree>
    <p:extLst>
      <p:ext uri="{BB962C8B-B14F-4D97-AF65-F5344CB8AC3E}">
        <p14:creationId xmlns:p14="http://schemas.microsoft.com/office/powerpoint/2010/main" val="4512064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xfrm>
            <a:off x="1676400" y="0"/>
            <a:ext cx="21031200" cy="1971675"/>
          </a:xfrm>
          <a:prstGeom prst="rect">
            <a:avLst/>
          </a:prstGeom>
        </p:spPr>
        <p:txBody>
          <a:bodyPr>
            <a:normAutofit fontScale="90000"/>
          </a:bodyPr>
          <a:lstStyle/>
          <a:p>
            <a:r>
              <a:rPr lang="en-US" sz="7200" dirty="0"/>
              <a:t>What parts of this infrastructure can be shared across different clients?</a:t>
            </a:r>
            <a:endParaRPr sz="7200" dirty="0"/>
          </a:p>
        </p:txBody>
      </p:sp>
      <p:pic>
        <p:nvPicPr>
          <p:cNvPr id="74" name="Image" descr="Image"/>
          <p:cNvPicPr>
            <a:picLocks noChangeAspect="1"/>
          </p:cNvPicPr>
          <p:nvPr/>
        </p:nvPicPr>
        <p:blipFill>
          <a:blip r:embed="rId3"/>
          <a:stretch>
            <a:fillRect/>
          </a:stretch>
        </p:blipFill>
        <p:spPr>
          <a:xfrm>
            <a:off x="13206291" y="2047061"/>
            <a:ext cx="4411268" cy="1893096"/>
          </a:xfrm>
          <a:prstGeom prst="rect">
            <a:avLst/>
          </a:prstGeom>
          <a:ln w="12700">
            <a:miter lim="400000"/>
          </a:ln>
        </p:spPr>
      </p:pic>
      <p:grpSp>
        <p:nvGrpSpPr>
          <p:cNvPr id="5" name="Group 4">
            <a:extLst>
              <a:ext uri="{FF2B5EF4-FFF2-40B4-BE49-F238E27FC236}">
                <a16:creationId xmlns:a16="http://schemas.microsoft.com/office/drawing/2014/main" id="{9FCE422C-B77E-6453-6281-59B629045526}"/>
              </a:ext>
            </a:extLst>
          </p:cNvPr>
          <p:cNvGrpSpPr/>
          <p:nvPr/>
        </p:nvGrpSpPr>
        <p:grpSpPr>
          <a:xfrm>
            <a:off x="10177057" y="3851255"/>
            <a:ext cx="10615865" cy="9381041"/>
            <a:chOff x="7507997" y="3925396"/>
            <a:chExt cx="10615865" cy="9381041"/>
          </a:xfrm>
        </p:grpSpPr>
        <p:sp>
          <p:nvSpPr>
            <p:cNvPr id="49" name="Connection Line"/>
            <p:cNvSpPr/>
            <p:nvPr/>
          </p:nvSpPr>
          <p:spPr>
            <a:xfrm>
              <a:off x="12736515" y="3925396"/>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4"/>
            <a:stretch>
              <a:fillRect/>
            </a:stretch>
          </p:blipFill>
          <p:spPr>
            <a:xfrm>
              <a:off x="10465795" y="11913404"/>
              <a:ext cx="1393033" cy="1393033"/>
            </a:xfrm>
            <a:prstGeom prst="rect">
              <a:avLst/>
            </a:prstGeom>
            <a:ln w="12700">
              <a:miter lim="400000"/>
            </a:ln>
          </p:spPr>
        </p:pic>
        <p:pic>
          <p:nvPicPr>
            <p:cNvPr id="51" name="Image" descr="Image"/>
            <p:cNvPicPr>
              <a:picLocks noChangeAspect="1"/>
            </p:cNvPicPr>
            <p:nvPr/>
          </p:nvPicPr>
          <p:blipFill>
            <a:blip r:embed="rId5"/>
            <a:srcRect r="71137"/>
            <a:stretch>
              <a:fillRect/>
            </a:stretch>
          </p:blipFill>
          <p:spPr>
            <a:xfrm>
              <a:off x="9847208" y="3936657"/>
              <a:ext cx="884090" cy="1991009"/>
            </a:xfrm>
            <a:prstGeom prst="rect">
              <a:avLst/>
            </a:prstGeom>
            <a:ln w="12700" cap="flat">
              <a:noFill/>
              <a:miter lim="400000"/>
            </a:ln>
            <a:effectLst/>
          </p:spPr>
        </p:pic>
        <p:pic>
          <p:nvPicPr>
            <p:cNvPr id="52" name="Image" descr="Image"/>
            <p:cNvPicPr>
              <a:picLocks noChangeAspect="1"/>
            </p:cNvPicPr>
            <p:nvPr/>
          </p:nvPicPr>
          <p:blipFill>
            <a:blip r:embed="rId5"/>
            <a:srcRect r="71137"/>
            <a:stretch>
              <a:fillRect/>
            </a:stretch>
          </p:blipFill>
          <p:spPr>
            <a:xfrm>
              <a:off x="10828652" y="3936657"/>
              <a:ext cx="884091" cy="1991009"/>
            </a:xfrm>
            <a:prstGeom prst="rect">
              <a:avLst/>
            </a:prstGeom>
            <a:ln w="12700" cap="flat">
              <a:noFill/>
              <a:miter lim="400000"/>
            </a:ln>
            <a:effectLst/>
          </p:spPr>
        </p:pic>
        <p:pic>
          <p:nvPicPr>
            <p:cNvPr id="53" name="Image" descr="Image"/>
            <p:cNvPicPr>
              <a:picLocks noChangeAspect="1"/>
            </p:cNvPicPr>
            <p:nvPr/>
          </p:nvPicPr>
          <p:blipFill>
            <a:blip r:embed="rId5"/>
            <a:srcRect r="71137"/>
            <a:stretch>
              <a:fillRect/>
            </a:stretch>
          </p:blipFill>
          <p:spPr>
            <a:xfrm>
              <a:off x="11810096" y="3936657"/>
              <a:ext cx="884091" cy="1991009"/>
            </a:xfrm>
            <a:prstGeom prst="rect">
              <a:avLst/>
            </a:prstGeom>
            <a:ln w="12700" cap="flat">
              <a:noFill/>
              <a:miter lim="400000"/>
            </a:ln>
            <a:effectLst/>
          </p:spPr>
        </p:pic>
        <p:pic>
          <p:nvPicPr>
            <p:cNvPr id="54" name="Image" descr="Image"/>
            <p:cNvPicPr>
              <a:picLocks noChangeAspect="1"/>
            </p:cNvPicPr>
            <p:nvPr/>
          </p:nvPicPr>
          <p:blipFill>
            <a:blip r:embed="rId5"/>
            <a:srcRect r="71137"/>
            <a:stretch>
              <a:fillRect/>
            </a:stretch>
          </p:blipFill>
          <p:spPr>
            <a:xfrm>
              <a:off x="12791542" y="3936657"/>
              <a:ext cx="884091" cy="1991009"/>
            </a:xfrm>
            <a:prstGeom prst="rect">
              <a:avLst/>
            </a:prstGeom>
            <a:ln w="12700" cap="flat">
              <a:noFill/>
              <a:miter lim="400000"/>
            </a:ln>
            <a:effectLst/>
          </p:spPr>
        </p:pic>
        <p:pic>
          <p:nvPicPr>
            <p:cNvPr id="55" name="Image" descr="Image"/>
            <p:cNvPicPr>
              <a:picLocks noChangeAspect="1"/>
            </p:cNvPicPr>
            <p:nvPr/>
          </p:nvPicPr>
          <p:blipFill>
            <a:blip r:embed="rId5"/>
            <a:srcRect r="71137"/>
            <a:stretch>
              <a:fillRect/>
            </a:stretch>
          </p:blipFill>
          <p:spPr>
            <a:xfrm>
              <a:off x="13772986" y="3936657"/>
              <a:ext cx="884092" cy="1991009"/>
            </a:xfrm>
            <a:prstGeom prst="rect">
              <a:avLst/>
            </a:prstGeom>
            <a:ln w="12700" cap="flat">
              <a:noFill/>
              <a:miter lim="400000"/>
            </a:ln>
            <a:effectLst/>
          </p:spPr>
        </p:pic>
        <p:pic>
          <p:nvPicPr>
            <p:cNvPr id="56" name="Image" descr="Image"/>
            <p:cNvPicPr>
              <a:picLocks noChangeAspect="1"/>
            </p:cNvPicPr>
            <p:nvPr/>
          </p:nvPicPr>
          <p:blipFill>
            <a:blip r:embed="rId5"/>
            <a:srcRect r="71137"/>
            <a:stretch>
              <a:fillRect/>
            </a:stretch>
          </p:blipFill>
          <p:spPr>
            <a:xfrm>
              <a:off x="14754433" y="3936657"/>
              <a:ext cx="884091" cy="1991009"/>
            </a:xfrm>
            <a:prstGeom prst="rect">
              <a:avLst/>
            </a:prstGeom>
            <a:ln w="12700" cap="flat">
              <a:noFill/>
              <a:miter lim="400000"/>
            </a:ln>
            <a:effectLst/>
          </p:spPr>
        </p:pic>
        <p:pic>
          <p:nvPicPr>
            <p:cNvPr id="58" name="Image" descr="Image"/>
            <p:cNvPicPr>
              <a:picLocks noChangeAspect="1"/>
            </p:cNvPicPr>
            <p:nvPr/>
          </p:nvPicPr>
          <p:blipFill>
            <a:blip r:embed="rId6"/>
            <a:srcRect l="5332" t="46567" r="4295" b="46077"/>
            <a:stretch>
              <a:fillRect/>
            </a:stretch>
          </p:blipFill>
          <p:spPr>
            <a:xfrm>
              <a:off x="10298342" y="6515408"/>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6"/>
            <a:srcRect l="5332" t="46567" r="4295" b="46077"/>
            <a:stretch>
              <a:fillRect/>
            </a:stretch>
          </p:blipFill>
          <p:spPr>
            <a:xfrm>
              <a:off x="10298342" y="69261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6"/>
            <a:srcRect l="5332" t="46567" r="4295" b="46077"/>
            <a:stretch>
              <a:fillRect/>
            </a:stretch>
          </p:blipFill>
          <p:spPr>
            <a:xfrm>
              <a:off x="10298342" y="73044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6"/>
            <a:srcRect l="5332" t="46567" r="4295" b="46077"/>
            <a:stretch>
              <a:fillRect/>
            </a:stretch>
          </p:blipFill>
          <p:spPr>
            <a:xfrm>
              <a:off x="10298342" y="7715243"/>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3" name="Image" descr="Image"/>
            <p:cNvPicPr>
              <a:picLocks noChangeAspect="1"/>
            </p:cNvPicPr>
            <p:nvPr/>
          </p:nvPicPr>
          <p:blipFill>
            <a:blip r:embed="rId7"/>
            <a:stretch>
              <a:fillRect/>
            </a:stretch>
          </p:blipFill>
          <p:spPr>
            <a:xfrm>
              <a:off x="11504585" y="9269579"/>
              <a:ext cx="1321370" cy="1735749"/>
            </a:xfrm>
            <a:prstGeom prst="rect">
              <a:avLst/>
            </a:prstGeom>
            <a:ln w="12700" cap="flat">
              <a:noFill/>
              <a:miter lim="400000"/>
            </a:ln>
            <a:effectLst/>
          </p:spPr>
        </p:pic>
        <p:pic>
          <p:nvPicPr>
            <p:cNvPr id="64" name="Image" descr="Image"/>
            <p:cNvPicPr>
              <a:picLocks noChangeAspect="1"/>
            </p:cNvPicPr>
            <p:nvPr/>
          </p:nvPicPr>
          <p:blipFill>
            <a:blip r:embed="rId7"/>
            <a:stretch>
              <a:fillRect/>
            </a:stretch>
          </p:blipFill>
          <p:spPr>
            <a:xfrm>
              <a:off x="10182992" y="9269579"/>
              <a:ext cx="1321369" cy="1735749"/>
            </a:xfrm>
            <a:prstGeom prst="rect">
              <a:avLst/>
            </a:prstGeom>
            <a:ln w="12700" cap="flat">
              <a:noFill/>
              <a:miter lim="400000"/>
            </a:ln>
            <a:effectLst/>
          </p:spPr>
        </p:pic>
        <p:pic>
          <p:nvPicPr>
            <p:cNvPr id="65" name="Image" descr="Image"/>
            <p:cNvPicPr>
              <a:picLocks noChangeAspect="1"/>
            </p:cNvPicPr>
            <p:nvPr/>
          </p:nvPicPr>
          <p:blipFill>
            <a:blip r:embed="rId7"/>
            <a:stretch>
              <a:fillRect/>
            </a:stretch>
          </p:blipFill>
          <p:spPr>
            <a:xfrm>
              <a:off x="12844039" y="9269579"/>
              <a:ext cx="1321370" cy="1735749"/>
            </a:xfrm>
            <a:prstGeom prst="rect">
              <a:avLst/>
            </a:prstGeom>
            <a:ln w="12700" cap="flat">
              <a:noFill/>
              <a:miter lim="400000"/>
            </a:ln>
            <a:effectLst/>
          </p:spPr>
        </p:pic>
        <p:pic>
          <p:nvPicPr>
            <p:cNvPr id="66" name="Image" descr="Image"/>
            <p:cNvPicPr>
              <a:picLocks noChangeAspect="1"/>
            </p:cNvPicPr>
            <p:nvPr/>
          </p:nvPicPr>
          <p:blipFill>
            <a:blip r:embed="rId7"/>
            <a:stretch>
              <a:fillRect/>
            </a:stretch>
          </p:blipFill>
          <p:spPr>
            <a:xfrm>
              <a:off x="14183493" y="9269579"/>
              <a:ext cx="1321370" cy="1735749"/>
            </a:xfrm>
            <a:prstGeom prst="rect">
              <a:avLst/>
            </a:prstGeom>
            <a:ln w="12700" cap="flat">
              <a:noFill/>
              <a:miter lim="400000"/>
            </a:ln>
            <a:effectLst/>
          </p:spPr>
        </p:pic>
        <p:sp>
          <p:nvSpPr>
            <p:cNvPr id="68" name="Content Delivery Network"/>
            <p:cNvSpPr txBox="1"/>
            <p:nvPr/>
          </p:nvSpPr>
          <p:spPr>
            <a:xfrm>
              <a:off x="15858782" y="3946321"/>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15537313" y="6635610"/>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15537313" y="9456413"/>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4"/>
            <a:stretch>
              <a:fillRect/>
            </a:stretch>
          </p:blipFill>
          <p:spPr>
            <a:xfrm>
              <a:off x="12046350" y="11913404"/>
              <a:ext cx="1393033" cy="1393033"/>
            </a:xfrm>
            <a:prstGeom prst="rect">
              <a:avLst/>
            </a:prstGeom>
            <a:ln w="12700">
              <a:miter lim="400000"/>
            </a:ln>
          </p:spPr>
        </p:pic>
        <p:pic>
          <p:nvPicPr>
            <p:cNvPr id="72" name="Image" descr="Image"/>
            <p:cNvPicPr>
              <a:picLocks noChangeAspect="1"/>
            </p:cNvPicPr>
            <p:nvPr/>
          </p:nvPicPr>
          <p:blipFill>
            <a:blip r:embed="rId4"/>
            <a:stretch>
              <a:fillRect/>
            </a:stretch>
          </p:blipFill>
          <p:spPr>
            <a:xfrm>
              <a:off x="13626904" y="11913404"/>
              <a:ext cx="1393034" cy="1393033"/>
            </a:xfrm>
            <a:prstGeom prst="rect">
              <a:avLst/>
            </a:prstGeom>
            <a:ln w="12700">
              <a:miter lim="400000"/>
            </a:ln>
          </p:spPr>
        </p:pic>
        <p:sp>
          <p:nvSpPr>
            <p:cNvPr id="73" name="Database servers"/>
            <p:cNvSpPr txBox="1"/>
            <p:nvPr/>
          </p:nvSpPr>
          <p:spPr>
            <a:xfrm>
              <a:off x="15249190" y="11928881"/>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5" name="Image" descr="Image"/>
            <p:cNvPicPr>
              <a:picLocks noChangeAspect="1"/>
            </p:cNvPicPr>
            <p:nvPr/>
          </p:nvPicPr>
          <p:blipFill>
            <a:blip r:embed="rId5"/>
            <a:srcRect r="71137"/>
            <a:stretch>
              <a:fillRect/>
            </a:stretch>
          </p:blipFill>
          <p:spPr>
            <a:xfrm>
              <a:off x="7707768" y="9315413"/>
              <a:ext cx="884091" cy="1991009"/>
            </a:xfrm>
            <a:prstGeom prst="rect">
              <a:avLst/>
            </a:prstGeom>
            <a:ln w="12700" cap="flat">
              <a:noFill/>
              <a:miter lim="400000"/>
            </a:ln>
            <a:effectLst/>
          </p:spPr>
        </p:pic>
        <p:pic>
          <p:nvPicPr>
            <p:cNvPr id="76" name="Image" descr="Image"/>
            <p:cNvPicPr>
              <a:picLocks noChangeAspect="1"/>
            </p:cNvPicPr>
            <p:nvPr/>
          </p:nvPicPr>
          <p:blipFill>
            <a:blip r:embed="rId5"/>
            <a:srcRect r="71137"/>
            <a:stretch>
              <a:fillRect/>
            </a:stretch>
          </p:blipFill>
          <p:spPr>
            <a:xfrm>
              <a:off x="8689214" y="9315413"/>
              <a:ext cx="884092" cy="1991009"/>
            </a:xfrm>
            <a:prstGeom prst="rect">
              <a:avLst/>
            </a:prstGeom>
            <a:ln w="12700" cap="flat">
              <a:noFill/>
              <a:miter lim="400000"/>
            </a:ln>
            <a:effectLst/>
          </p:spPr>
        </p:pic>
        <p:sp>
          <p:nvSpPr>
            <p:cNvPr id="78" name="Misc Services"/>
            <p:cNvSpPr txBox="1"/>
            <p:nvPr/>
          </p:nvSpPr>
          <p:spPr>
            <a:xfrm>
              <a:off x="7507997" y="1161231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9104207" y="8136069"/>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grpSp>
        <p:nvGrpSpPr>
          <p:cNvPr id="8" name="Group 7">
            <a:extLst>
              <a:ext uri="{FF2B5EF4-FFF2-40B4-BE49-F238E27FC236}">
                <a16:creationId xmlns:a16="http://schemas.microsoft.com/office/drawing/2014/main" id="{CD7C71D4-A511-9A71-826F-A2F9A30194E7}"/>
              </a:ext>
            </a:extLst>
          </p:cNvPr>
          <p:cNvGrpSpPr/>
          <p:nvPr/>
        </p:nvGrpSpPr>
        <p:grpSpPr>
          <a:xfrm>
            <a:off x="3855755" y="3124239"/>
            <a:ext cx="4679708" cy="3100007"/>
            <a:chOff x="1186695" y="3198380"/>
            <a:chExt cx="4679708" cy="3100007"/>
          </a:xfrm>
        </p:grpSpPr>
        <p:pic>
          <p:nvPicPr>
            <p:cNvPr id="80" name="Image" descr="Image"/>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81" name="Clients"/>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1</a:t>
              </a:r>
              <a:endParaRPr dirty="0"/>
            </a:p>
          </p:txBody>
        </p:sp>
        <p:pic>
          <p:nvPicPr>
            <p:cNvPr id="6" name="Image" descr="Image">
              <a:extLst>
                <a:ext uri="{FF2B5EF4-FFF2-40B4-BE49-F238E27FC236}">
                  <a16:creationId xmlns:a16="http://schemas.microsoft.com/office/drawing/2014/main" id="{B3D838FE-0367-F21A-3FF3-C84FA94BEE9F}"/>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7" name="Clients">
              <a:extLst>
                <a:ext uri="{FF2B5EF4-FFF2-40B4-BE49-F238E27FC236}">
                  <a16:creationId xmlns:a16="http://schemas.microsoft.com/office/drawing/2014/main" id="{0AA395D3-E80A-AA27-FEF8-91285BFA1CD9}"/>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1</a:t>
              </a:r>
              <a:endParaRPr dirty="0"/>
            </a:p>
          </p:txBody>
        </p:sp>
      </p:grpSp>
      <p:grpSp>
        <p:nvGrpSpPr>
          <p:cNvPr id="9" name="Group 8">
            <a:extLst>
              <a:ext uri="{FF2B5EF4-FFF2-40B4-BE49-F238E27FC236}">
                <a16:creationId xmlns:a16="http://schemas.microsoft.com/office/drawing/2014/main" id="{0CDE5198-E4C2-8CB9-9CD3-C8B1DE728D32}"/>
              </a:ext>
            </a:extLst>
          </p:cNvPr>
          <p:cNvGrpSpPr/>
          <p:nvPr/>
        </p:nvGrpSpPr>
        <p:grpSpPr>
          <a:xfrm>
            <a:off x="3730227" y="9749255"/>
            <a:ext cx="4679708" cy="3100007"/>
            <a:chOff x="1186695" y="3198380"/>
            <a:chExt cx="4679708" cy="3100007"/>
          </a:xfrm>
        </p:grpSpPr>
        <p:pic>
          <p:nvPicPr>
            <p:cNvPr id="10" name="Image" descr="Image">
              <a:extLst>
                <a:ext uri="{FF2B5EF4-FFF2-40B4-BE49-F238E27FC236}">
                  <a16:creationId xmlns:a16="http://schemas.microsoft.com/office/drawing/2014/main" id="{418AE5F1-3749-5D23-ABF0-F1B3824EFF49}"/>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1" name="Clients">
              <a:extLst>
                <a:ext uri="{FF2B5EF4-FFF2-40B4-BE49-F238E27FC236}">
                  <a16:creationId xmlns:a16="http://schemas.microsoft.com/office/drawing/2014/main" id="{9491E319-25B5-E5A6-94E8-494518E37872}"/>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3</a:t>
              </a:r>
              <a:endParaRPr dirty="0"/>
            </a:p>
          </p:txBody>
        </p:sp>
        <p:pic>
          <p:nvPicPr>
            <p:cNvPr id="12" name="Image" descr="Image">
              <a:extLst>
                <a:ext uri="{FF2B5EF4-FFF2-40B4-BE49-F238E27FC236}">
                  <a16:creationId xmlns:a16="http://schemas.microsoft.com/office/drawing/2014/main" id="{15995DED-874D-DAA1-08FC-047229470527}"/>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3" name="Clients">
              <a:extLst>
                <a:ext uri="{FF2B5EF4-FFF2-40B4-BE49-F238E27FC236}">
                  <a16:creationId xmlns:a16="http://schemas.microsoft.com/office/drawing/2014/main" id="{999079BB-6836-7DE9-2023-862101990A66}"/>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3</a:t>
              </a:r>
              <a:endParaRPr dirty="0"/>
            </a:p>
          </p:txBody>
        </p:sp>
      </p:grpSp>
      <p:grpSp>
        <p:nvGrpSpPr>
          <p:cNvPr id="14" name="Group 13">
            <a:extLst>
              <a:ext uri="{FF2B5EF4-FFF2-40B4-BE49-F238E27FC236}">
                <a16:creationId xmlns:a16="http://schemas.microsoft.com/office/drawing/2014/main" id="{AB03845B-0D68-831D-B6D4-CAFAA34845EA}"/>
              </a:ext>
            </a:extLst>
          </p:cNvPr>
          <p:cNvGrpSpPr/>
          <p:nvPr/>
        </p:nvGrpSpPr>
        <p:grpSpPr>
          <a:xfrm>
            <a:off x="3810719" y="6436747"/>
            <a:ext cx="4679708" cy="3100007"/>
            <a:chOff x="1186695" y="3198380"/>
            <a:chExt cx="4679708" cy="3100007"/>
          </a:xfrm>
        </p:grpSpPr>
        <p:pic>
          <p:nvPicPr>
            <p:cNvPr id="15" name="Image" descr="Image">
              <a:extLst>
                <a:ext uri="{FF2B5EF4-FFF2-40B4-BE49-F238E27FC236}">
                  <a16:creationId xmlns:a16="http://schemas.microsoft.com/office/drawing/2014/main" id="{376ED0AD-41AD-BC61-C984-0DD843650896}"/>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6" name="Clients">
              <a:extLst>
                <a:ext uri="{FF2B5EF4-FFF2-40B4-BE49-F238E27FC236}">
                  <a16:creationId xmlns:a16="http://schemas.microsoft.com/office/drawing/2014/main" id="{1BA1F276-1FCE-2511-E14C-DD57FA7B8919}"/>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2</a:t>
              </a:r>
              <a:endParaRPr dirty="0"/>
            </a:p>
          </p:txBody>
        </p:sp>
        <p:pic>
          <p:nvPicPr>
            <p:cNvPr id="17" name="Image" descr="Image">
              <a:extLst>
                <a:ext uri="{FF2B5EF4-FFF2-40B4-BE49-F238E27FC236}">
                  <a16:creationId xmlns:a16="http://schemas.microsoft.com/office/drawing/2014/main" id="{7FC10BBA-480C-C022-6F8A-3673D2CD2545}"/>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8" name="Clients">
              <a:extLst>
                <a:ext uri="{FF2B5EF4-FFF2-40B4-BE49-F238E27FC236}">
                  <a16:creationId xmlns:a16="http://schemas.microsoft.com/office/drawing/2014/main" id="{AF0B18F0-906F-198A-F95D-979FA4AD3E33}"/>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2</a:t>
              </a:r>
              <a:endParaRPr dirty="0"/>
            </a:p>
          </p:txBody>
        </p:sp>
      </p:grpSp>
      <p:cxnSp>
        <p:nvCxnSpPr>
          <p:cNvPr id="26" name="Straight Connector 25">
            <a:extLst>
              <a:ext uri="{FF2B5EF4-FFF2-40B4-BE49-F238E27FC236}">
                <a16:creationId xmlns:a16="http://schemas.microsoft.com/office/drawing/2014/main" id="{AA28B621-0840-16BE-E6C3-4B31BC149F86}"/>
              </a:ext>
            </a:extLst>
          </p:cNvPr>
          <p:cNvCxnSpPr>
            <a:cxnSpLocks/>
            <a:stCxn id="6" idx="3"/>
          </p:cNvCxnSpPr>
          <p:nvPr/>
        </p:nvCxnSpPr>
        <p:spPr>
          <a:xfrm flipV="1">
            <a:off x="8535463" y="3164727"/>
            <a:ext cx="4380251" cy="1052661"/>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5CE4AFF7-C9A7-7934-41A7-D7FA35CBA529}"/>
              </a:ext>
            </a:extLst>
          </p:cNvPr>
          <p:cNvCxnSpPr>
            <a:cxnSpLocks/>
            <a:stCxn id="17" idx="3"/>
          </p:cNvCxnSpPr>
          <p:nvPr/>
        </p:nvCxnSpPr>
        <p:spPr>
          <a:xfrm flipV="1">
            <a:off x="8490427" y="3104791"/>
            <a:ext cx="4567600" cy="4425105"/>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A0147247-E502-10D8-2AA7-688BD35A607E}"/>
              </a:ext>
            </a:extLst>
          </p:cNvPr>
          <p:cNvCxnSpPr>
            <a:cxnSpLocks/>
            <a:stCxn id="12" idx="3"/>
          </p:cNvCxnSpPr>
          <p:nvPr/>
        </p:nvCxnSpPr>
        <p:spPr>
          <a:xfrm flipV="1">
            <a:off x="8409935" y="2993609"/>
            <a:ext cx="4668828" cy="7848795"/>
          </a:xfrm>
          <a:prstGeom prst="line">
            <a:avLst/>
          </a:prstGeom>
          <a:noFill/>
          <a:ln w="152400" cap="flat">
            <a:solidFill>
              <a:schemeClr val="accent6">
                <a:lumMod val="60000"/>
                <a:lumOff val="40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3386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33D7-773C-1ACF-F2D1-1137BA8E30A5}"/>
              </a:ext>
            </a:extLst>
          </p:cNvPr>
          <p:cNvSpPr>
            <a:spLocks noGrp="1"/>
          </p:cNvSpPr>
          <p:nvPr>
            <p:ph type="title"/>
          </p:nvPr>
        </p:nvSpPr>
        <p:spPr/>
        <p:txBody>
          <a:bodyPr/>
          <a:lstStyle/>
          <a:p>
            <a:r>
              <a:rPr lang="en-US" dirty="0"/>
              <a:t>Shared infrastructure analogy: Pizza</a:t>
            </a:r>
          </a:p>
        </p:txBody>
      </p:sp>
      <p:sp>
        <p:nvSpPr>
          <p:cNvPr id="3" name="Text Placeholder 2">
            <a:extLst>
              <a:ext uri="{FF2B5EF4-FFF2-40B4-BE49-F238E27FC236}">
                <a16:creationId xmlns:a16="http://schemas.microsoft.com/office/drawing/2014/main" id="{4B342E29-721A-0886-8D95-FCC3A4F57EEE}"/>
              </a:ext>
            </a:extLst>
          </p:cNvPr>
          <p:cNvSpPr>
            <a:spLocks noGrp="1"/>
          </p:cNvSpPr>
          <p:nvPr>
            <p:ph type="body" idx="1"/>
          </p:nvPr>
        </p:nvSpPr>
        <p:spPr>
          <a:xfrm>
            <a:off x="1676400" y="3000319"/>
            <a:ext cx="10234863" cy="8702677"/>
          </a:xfrm>
        </p:spPr>
        <p:txBody>
          <a:bodyPr/>
          <a:lstStyle/>
          <a:p>
            <a:r>
              <a:rPr lang="en-US" dirty="0"/>
              <a:t>Four ways to get pizza: Make yourself, take and bake, delivery, dine out</a:t>
            </a:r>
          </a:p>
          <a:p>
            <a:r>
              <a:rPr lang="en-US" dirty="0"/>
              <a:t>Vendor manages different levels of the stack, achieving economies of scale</a:t>
            </a:r>
          </a:p>
          <a:p>
            <a:r>
              <a:rPr lang="en-US" dirty="0"/>
              <a:t>When would you choose one over the other?</a:t>
            </a:r>
          </a:p>
        </p:txBody>
      </p:sp>
      <p:pic>
        <p:nvPicPr>
          <p:cNvPr id="1026" name="Picture 2">
            <a:extLst>
              <a:ext uri="{FF2B5EF4-FFF2-40B4-BE49-F238E27FC236}">
                <a16:creationId xmlns:a16="http://schemas.microsoft.com/office/drawing/2014/main" id="{3D756DFB-AB06-FD0F-EB39-77900B55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739" y="2579205"/>
            <a:ext cx="11668001" cy="10629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B61D1D-03AE-D743-F603-2EB59C84D2B9}"/>
              </a:ext>
            </a:extLst>
          </p:cNvPr>
          <p:cNvSpPr txBox="1"/>
          <p:nvPr/>
        </p:nvSpPr>
        <p:spPr>
          <a:xfrm>
            <a:off x="18166370" y="13372883"/>
            <a:ext cx="9709484" cy="4001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0" i="1" u="none" strike="noStrike" dirty="0">
                <a:solidFill>
                  <a:schemeClr val="tx1"/>
                </a:solidFill>
                <a:effectLst/>
                <a:latin typeface="Helvetica" pitchFamily="2" charset="0"/>
              </a:rPr>
              <a:t>Pizza as a Service — by Albert Barron (unlicensed?)</a:t>
            </a:r>
            <a:endParaRPr lang="en-US" sz="2000" i="1" dirty="0">
              <a:solidFill>
                <a:schemeClr val="tx1"/>
              </a:solidFill>
              <a:latin typeface="Helvetica" pitchFamily="2" charset="0"/>
            </a:endParaRPr>
          </a:p>
        </p:txBody>
      </p:sp>
    </p:spTree>
    <p:extLst>
      <p:ext uri="{BB962C8B-B14F-4D97-AF65-F5344CB8AC3E}">
        <p14:creationId xmlns:p14="http://schemas.microsoft.com/office/powerpoint/2010/main" val="24749468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lstStyle/>
          <a:p>
            <a:r>
              <a:rPr lang="en-US" dirty="0"/>
              <a:t>Shared infrastructure </a:t>
            </a:r>
            <a:r>
              <a:rPr dirty="0"/>
              <a:t>creates economies of scale</a:t>
            </a:r>
          </a:p>
        </p:txBody>
      </p:sp>
      <p:sp>
        <p:nvSpPr>
          <p:cNvPr id="94" name="Slide Subtitle"/>
          <p:cNvSpPr txBox="1">
            <a:spLocks noGrp="1"/>
          </p:cNvSpPr>
          <p:nvPr>
            <p:ph type="body" idx="1"/>
          </p:nvPr>
        </p:nvSpPr>
        <p:spPr>
          <a:prstGeom prst="rect">
            <a:avLst/>
          </a:prstGeom>
        </p:spPr>
        <p:txBody>
          <a:bodyPr>
            <a:noAutofit/>
          </a:bodyPr>
          <a:lstStyle/>
          <a:p>
            <a:r>
              <a:rPr sz="4000" dirty="0"/>
              <a:t>At the physical level:</a:t>
            </a:r>
          </a:p>
          <a:p>
            <a:pPr lvl="1"/>
            <a:r>
              <a:rPr sz="4000" dirty="0"/>
              <a:t>Multiple customers’ physical machines in the same data center</a:t>
            </a:r>
          </a:p>
          <a:p>
            <a:pPr lvl="1"/>
            <a:r>
              <a:rPr sz="4000" dirty="0"/>
              <a:t>Save on physical costs (centralize power, cooling, security, maintenance)</a:t>
            </a:r>
          </a:p>
          <a:p>
            <a:r>
              <a:rPr sz="4000" dirty="0"/>
              <a:t>At the physical server level:</a:t>
            </a:r>
          </a:p>
          <a:p>
            <a:pPr lvl="1"/>
            <a:r>
              <a:rPr sz="4000" dirty="0"/>
              <a:t>Multiple customers’ virtual machines in the same physical machine</a:t>
            </a:r>
          </a:p>
          <a:p>
            <a:pPr lvl="1"/>
            <a:r>
              <a:rPr sz="4000" dirty="0"/>
              <a:t>Save on resource costs (utilize marginal computing capacity</a:t>
            </a:r>
            <a:r>
              <a:rPr lang="en-US" sz="4000" dirty="0"/>
              <a:t> – CPUs, RAM, disk</a:t>
            </a:r>
            <a:r>
              <a:rPr sz="4000" dirty="0"/>
              <a:t>)</a:t>
            </a:r>
          </a:p>
          <a:p>
            <a:r>
              <a:rPr sz="4000" dirty="0"/>
              <a:t>At the application level:</a:t>
            </a:r>
          </a:p>
          <a:p>
            <a:pPr lvl="1"/>
            <a:r>
              <a:rPr sz="4000" dirty="0"/>
              <a:t>Multiple customer’s applications hosted in same virtual machine</a:t>
            </a:r>
          </a:p>
          <a:p>
            <a:pPr lvl="1"/>
            <a:r>
              <a:rPr sz="4000" dirty="0"/>
              <a:t>Save on resource overhead (eliminate redundant infrastructure like OS)</a:t>
            </a:r>
            <a:endParaRPr lang="en-US" sz="4000" dirty="0"/>
          </a:p>
          <a:p>
            <a:r>
              <a:rPr lang="en-US" sz="4000" dirty="0"/>
              <a:t>“Cloud” is the natural expansion of multi-tenancy at all levels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prstGeom prst="rect">
            <a:avLst/>
          </a:prstGeom>
        </p:spPr>
        <p:txBody>
          <a:bodyPr/>
          <a:lstStyle/>
          <a:p>
            <a:r>
              <a:rPr lang="en-US" dirty="0"/>
              <a:t>What is the infrastructure that can be shared?</a:t>
            </a:r>
            <a:endParaRPr dirty="0"/>
          </a:p>
        </p:txBody>
      </p:sp>
      <p:sp>
        <p:nvSpPr>
          <p:cNvPr id="88" name="Not just compilation"/>
          <p:cNvSpPr txBox="1">
            <a:spLocks noGrp="1"/>
          </p:cNvSpPr>
          <p:nvPr>
            <p:ph type="body" idx="1"/>
          </p:nvPr>
        </p:nvSpPr>
        <p:spPr>
          <a:xfrm>
            <a:off x="1676400" y="3000319"/>
            <a:ext cx="13302343" cy="8702677"/>
          </a:xfrm>
          <a:prstGeom prst="rect">
            <a:avLst/>
          </a:prstGeom>
        </p:spPr>
        <p:txBody>
          <a:bodyPr>
            <a:normAutofit/>
          </a:bodyPr>
          <a:lstStyle/>
          <a:p>
            <a:r>
              <a:rPr dirty="0"/>
              <a:t>Our apps run on a “tall stack” of dependencies</a:t>
            </a:r>
          </a:p>
          <a:p>
            <a:r>
              <a:rPr lang="en-US" dirty="0"/>
              <a:t>Old style:</a:t>
            </a:r>
            <a:r>
              <a:rPr dirty="0"/>
              <a:t>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endParaRPr lang="en-US" dirty="0"/>
          </a:p>
          <a:p>
            <a:pPr lvl="1"/>
            <a:r>
              <a:rPr lang="en-US" dirty="0"/>
              <a:t>Collectively called “X as a Service”</a:t>
            </a:r>
            <a:endParaRPr dirty="0"/>
          </a:p>
        </p:txBody>
      </p:sp>
      <p:pic>
        <p:nvPicPr>
          <p:cNvPr id="89" name="Image" descr="Image"/>
          <p:cNvPicPr>
            <a:picLocks noChangeAspect="1"/>
          </p:cNvPicPr>
          <p:nvPr/>
        </p:nvPicPr>
        <p:blipFill>
          <a:blip r:embed="rId3"/>
          <a:stretch>
            <a:fillRect/>
          </a:stretch>
        </p:blipFill>
        <p:spPr>
          <a:xfrm>
            <a:off x="15165434" y="1730519"/>
            <a:ext cx="9114112" cy="1197571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1892</TotalTime>
  <Words>6843</Words>
  <Application>Microsoft Office PowerPoint</Application>
  <PresentationFormat>Custom</PresentationFormat>
  <Paragraphs>625</Paragraphs>
  <Slides>33</Slides>
  <Notes>31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Helvetica</vt:lpstr>
      <vt:lpstr>Helvetica Neue</vt:lpstr>
      <vt:lpstr>Verdana</vt:lpstr>
      <vt:lpstr>Mitch CS 4530 Layout</vt:lpstr>
      <vt:lpstr>CS 4530 Software Engineering  Module 14: Principles and Patterns of Cloud Infrastructure</vt:lpstr>
      <vt:lpstr>Learning objectives for this lesson</vt:lpstr>
      <vt:lpstr>How to deploy web apps?</vt:lpstr>
      <vt:lpstr>Many apps rely on common infrastructure</vt:lpstr>
      <vt:lpstr>Render.com terminology</vt:lpstr>
      <vt:lpstr>What parts of this infrastructure can be shared across different clients?</vt:lpstr>
      <vt:lpstr>Shared infrastructure analogy: Pizza</vt:lpstr>
      <vt:lpstr>Shared infrastructure creates economies of scale</vt:lpstr>
      <vt:lpstr>What is the infrastructure that can be shared?</vt:lpstr>
      <vt:lpstr>Cloud services gives on-demand access to infrastructure, “as a service”</vt:lpstr>
      <vt:lpstr>Cloud infrastructure scales elastically</vt:lpstr>
      <vt:lpstr>Infrastructure as a Service: Virtual Machines</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Containers run layered images, reducing storage space</vt:lpstr>
      <vt:lpstr>Containers run layered images, reducing storage space</vt:lpstr>
      <vt:lpstr>A container contains your apps and all their dependencies</vt:lpstr>
      <vt:lpstr>A container contains your apps and all their dependencies</vt:lpstr>
      <vt:lpstr>XaaS: Containers as a Service</vt:lpstr>
      <vt:lpstr>Docker is the prevailing container platform</vt:lpstr>
      <vt:lpstr>Tradeoffs between VMs and Containers</vt:lpstr>
      <vt:lpstr>Platform-as-a-Service: vendor supplies OS + middleware</vt:lpstr>
      <vt:lpstr>PaaS is often the simplest choice for app deployment</vt:lpstr>
      <vt:lpstr>PaaS in the style of Heroku runs containers</vt:lpstr>
      <vt:lpstr>Self-managed vs Vendor-managed Infrastructure Tradeoffs</vt:lpstr>
      <vt:lpstr>Cloud Infrastructure is best for variable workloads</vt:lpstr>
      <vt:lpstr>Public clouds are not the only option</vt:lpstr>
      <vt:lpstr>Software as a Service adds more vendor-managed apps</vt:lpstr>
      <vt:lpstr>On-Premises vs SaaS: Jitsi vs Twilio Video</vt:lpstr>
      <vt:lpstr>“X as a Service" offers several abstractions to choose from depending on your needs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Bhutta, Adeel</cp:lastModifiedBy>
  <cp:revision>54</cp:revision>
  <dcterms:modified xsi:type="dcterms:W3CDTF">2024-10-23T19:38:42Z</dcterms:modified>
</cp:coreProperties>
</file>